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462" r:id="rId2"/>
    <p:sldId id="640" r:id="rId3"/>
    <p:sldId id="463" r:id="rId4"/>
    <p:sldId id="263" r:id="rId5"/>
    <p:sldId id="653" r:id="rId6"/>
    <p:sldId id="656" r:id="rId7"/>
    <p:sldId id="657" r:id="rId8"/>
    <p:sldId id="658" r:id="rId9"/>
    <p:sldId id="647" r:id="rId10"/>
    <p:sldId id="648" r:id="rId11"/>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A6E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autoAdjust="0"/>
    <p:restoredTop sz="94526" autoAdjust="0"/>
  </p:normalViewPr>
  <p:slideViewPr>
    <p:cSldViewPr snapToGrid="0" snapToObjects="1">
      <p:cViewPr varScale="1">
        <p:scale>
          <a:sx n="88" d="100"/>
          <a:sy n="88" d="100"/>
        </p:scale>
        <p:origin x="1576" y="184"/>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1C46C7-FD31-46BD-8CC5-C8C858A098EE}" type="datetimeFigureOut">
              <a:rPr lang="en-GB" smtClean="0"/>
              <a:t>10/08/2021</a:t>
            </a:fld>
            <a:endParaRPr lang="en-GB"/>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49A211-862D-436A-AAA5-2C09743EBF46}" type="slidenum">
              <a:rPr lang="en-GB" smtClean="0"/>
              <a:t>‹#›</a:t>
            </a:fld>
            <a:endParaRPr lang="en-GB"/>
          </a:p>
        </p:txBody>
      </p:sp>
    </p:spTree>
    <p:extLst>
      <p:ext uri="{BB962C8B-B14F-4D97-AF65-F5344CB8AC3E}">
        <p14:creationId xmlns:p14="http://schemas.microsoft.com/office/powerpoint/2010/main" val="2879760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8FE84B60-C2FF-DD45-9634-F2B35DC1C181}" type="datetimeFigureOut">
              <a:rPr lang="en-GB" smtClean="0"/>
              <a:t>10/08/2021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C654E2-0172-EF48-B95D-412331987110}" type="slidenum">
              <a:rPr lang="en-GB" smtClean="0"/>
              <a:t>‹#›</a:t>
            </a:fld>
            <a:endParaRPr lang="en-GB"/>
          </a:p>
        </p:txBody>
      </p:sp>
    </p:spTree>
    <p:extLst>
      <p:ext uri="{BB962C8B-B14F-4D97-AF65-F5344CB8AC3E}">
        <p14:creationId xmlns:p14="http://schemas.microsoft.com/office/powerpoint/2010/main" val="443125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FE84B60-C2FF-DD45-9634-F2B35DC1C181}" type="datetimeFigureOut">
              <a:rPr lang="en-GB" smtClean="0"/>
              <a:t>10/08/2021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C654E2-0172-EF48-B95D-412331987110}" type="slidenum">
              <a:rPr lang="en-GB" smtClean="0"/>
              <a:t>‹#›</a:t>
            </a:fld>
            <a:endParaRPr lang="en-GB"/>
          </a:p>
        </p:txBody>
      </p:sp>
    </p:spTree>
    <p:extLst>
      <p:ext uri="{BB962C8B-B14F-4D97-AF65-F5344CB8AC3E}">
        <p14:creationId xmlns:p14="http://schemas.microsoft.com/office/powerpoint/2010/main" val="3595645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FE84B60-C2FF-DD45-9634-F2B35DC1C181}" type="datetimeFigureOut">
              <a:rPr lang="en-GB" smtClean="0"/>
              <a:t>10/08/2021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C654E2-0172-EF48-B95D-412331987110}" type="slidenum">
              <a:rPr lang="en-GB" smtClean="0"/>
              <a:t>‹#›</a:t>
            </a:fld>
            <a:endParaRPr lang="en-GB"/>
          </a:p>
        </p:txBody>
      </p:sp>
    </p:spTree>
    <p:extLst>
      <p:ext uri="{BB962C8B-B14F-4D97-AF65-F5344CB8AC3E}">
        <p14:creationId xmlns:p14="http://schemas.microsoft.com/office/powerpoint/2010/main" val="218019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FE84B60-C2FF-DD45-9634-F2B35DC1C181}" type="datetimeFigureOut">
              <a:rPr lang="en-GB" smtClean="0"/>
              <a:t>10/08/2021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C654E2-0172-EF48-B95D-412331987110}" type="slidenum">
              <a:rPr lang="en-GB" smtClean="0"/>
              <a:t>‹#›</a:t>
            </a:fld>
            <a:endParaRPr lang="en-GB"/>
          </a:p>
        </p:txBody>
      </p:sp>
    </p:spTree>
    <p:extLst>
      <p:ext uri="{BB962C8B-B14F-4D97-AF65-F5344CB8AC3E}">
        <p14:creationId xmlns:p14="http://schemas.microsoft.com/office/powerpoint/2010/main" val="2766511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FE84B60-C2FF-DD45-9634-F2B35DC1C181}" type="datetimeFigureOut">
              <a:rPr lang="en-GB" smtClean="0"/>
              <a:t>10/08/2021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C654E2-0172-EF48-B95D-412331987110}" type="slidenum">
              <a:rPr lang="en-GB" smtClean="0"/>
              <a:t>‹#›</a:t>
            </a:fld>
            <a:endParaRPr lang="en-GB"/>
          </a:p>
        </p:txBody>
      </p:sp>
    </p:spTree>
    <p:extLst>
      <p:ext uri="{BB962C8B-B14F-4D97-AF65-F5344CB8AC3E}">
        <p14:creationId xmlns:p14="http://schemas.microsoft.com/office/powerpoint/2010/main" val="3343166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FE84B60-C2FF-DD45-9634-F2B35DC1C181}" type="datetimeFigureOut">
              <a:rPr lang="en-GB" smtClean="0"/>
              <a:t>10/08/2021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C654E2-0172-EF48-B95D-412331987110}" type="slidenum">
              <a:rPr lang="en-GB" smtClean="0"/>
              <a:t>‹#›</a:t>
            </a:fld>
            <a:endParaRPr lang="en-GB"/>
          </a:p>
        </p:txBody>
      </p:sp>
    </p:spTree>
    <p:extLst>
      <p:ext uri="{BB962C8B-B14F-4D97-AF65-F5344CB8AC3E}">
        <p14:creationId xmlns:p14="http://schemas.microsoft.com/office/powerpoint/2010/main" val="4107343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FE84B60-C2FF-DD45-9634-F2B35DC1C181}" type="datetimeFigureOut">
              <a:rPr lang="en-GB" smtClean="0"/>
              <a:t>10/08/2021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C654E2-0172-EF48-B95D-412331987110}" type="slidenum">
              <a:rPr lang="en-GB" smtClean="0"/>
              <a:t>‹#›</a:t>
            </a:fld>
            <a:endParaRPr lang="en-GB"/>
          </a:p>
        </p:txBody>
      </p:sp>
    </p:spTree>
    <p:extLst>
      <p:ext uri="{BB962C8B-B14F-4D97-AF65-F5344CB8AC3E}">
        <p14:creationId xmlns:p14="http://schemas.microsoft.com/office/powerpoint/2010/main" val="3992674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8FE84B60-C2FF-DD45-9634-F2B35DC1C181}" type="datetimeFigureOut">
              <a:rPr lang="en-GB" smtClean="0"/>
              <a:t>10/08/2021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C654E2-0172-EF48-B95D-412331987110}" type="slidenum">
              <a:rPr lang="en-GB" smtClean="0"/>
              <a:t>‹#›</a:t>
            </a:fld>
            <a:endParaRPr lang="en-GB"/>
          </a:p>
        </p:txBody>
      </p:sp>
    </p:spTree>
    <p:extLst>
      <p:ext uri="{BB962C8B-B14F-4D97-AF65-F5344CB8AC3E}">
        <p14:creationId xmlns:p14="http://schemas.microsoft.com/office/powerpoint/2010/main" val="1257051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E84B60-C2FF-DD45-9634-F2B35DC1C181}" type="datetimeFigureOut">
              <a:rPr lang="en-GB" smtClean="0"/>
              <a:t>10/08/2021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C654E2-0172-EF48-B95D-412331987110}" type="slidenum">
              <a:rPr lang="en-GB" smtClean="0"/>
              <a:t>‹#›</a:t>
            </a:fld>
            <a:endParaRPr lang="en-GB"/>
          </a:p>
        </p:txBody>
      </p:sp>
    </p:spTree>
    <p:extLst>
      <p:ext uri="{BB962C8B-B14F-4D97-AF65-F5344CB8AC3E}">
        <p14:creationId xmlns:p14="http://schemas.microsoft.com/office/powerpoint/2010/main" val="2479814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FE84B60-C2FF-DD45-9634-F2B35DC1C181}" type="datetimeFigureOut">
              <a:rPr lang="en-GB" smtClean="0"/>
              <a:t>10/08/2021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C654E2-0172-EF48-B95D-412331987110}" type="slidenum">
              <a:rPr lang="en-GB" smtClean="0"/>
              <a:t>‹#›</a:t>
            </a:fld>
            <a:endParaRPr lang="en-GB"/>
          </a:p>
        </p:txBody>
      </p:sp>
    </p:spTree>
    <p:extLst>
      <p:ext uri="{BB962C8B-B14F-4D97-AF65-F5344CB8AC3E}">
        <p14:creationId xmlns:p14="http://schemas.microsoft.com/office/powerpoint/2010/main" val="2969683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FE84B60-C2FF-DD45-9634-F2B35DC1C181}" type="datetimeFigureOut">
              <a:rPr lang="en-GB" smtClean="0"/>
              <a:t>10/08/2021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C654E2-0172-EF48-B95D-412331987110}" type="slidenum">
              <a:rPr lang="en-GB" smtClean="0"/>
              <a:t>‹#›</a:t>
            </a:fld>
            <a:endParaRPr lang="en-GB"/>
          </a:p>
        </p:txBody>
      </p:sp>
    </p:spTree>
    <p:extLst>
      <p:ext uri="{BB962C8B-B14F-4D97-AF65-F5344CB8AC3E}">
        <p14:creationId xmlns:p14="http://schemas.microsoft.com/office/powerpoint/2010/main" val="2712407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E84B60-C2FF-DD45-9634-F2B35DC1C181}" type="datetimeFigureOut">
              <a:rPr lang="en-GB" smtClean="0"/>
              <a:t>10/08/2021</a:t>
            </a:fld>
            <a:endParaRPr lang="en-GB"/>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C654E2-0172-EF48-B95D-412331987110}" type="slidenum">
              <a:rPr lang="en-GB" smtClean="0"/>
              <a:t>‹#›</a:t>
            </a:fld>
            <a:endParaRPr lang="en-GB"/>
          </a:p>
        </p:txBody>
      </p:sp>
    </p:spTree>
    <p:extLst>
      <p:ext uri="{BB962C8B-B14F-4D97-AF65-F5344CB8AC3E}">
        <p14:creationId xmlns:p14="http://schemas.microsoft.com/office/powerpoint/2010/main" val="850969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910.png"/><Relationship Id="rId2" Type="http://schemas.openxmlformats.org/officeDocument/2006/relationships/image" Target="../media/image2810.png"/><Relationship Id="rId1" Type="http://schemas.openxmlformats.org/officeDocument/2006/relationships/slideLayout" Target="../slideLayouts/slideLayout2.xml"/><Relationship Id="rId4" Type="http://schemas.openxmlformats.org/officeDocument/2006/relationships/image" Target="../media/image3010.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4100.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1CFA44D-69C5-784D-B2CA-63F55211550D}"/>
              </a:ext>
            </a:extLst>
          </p:cNvPr>
          <p:cNvPicPr>
            <a:picLocks noChangeAspect="1"/>
          </p:cNvPicPr>
          <p:nvPr/>
        </p:nvPicPr>
        <p:blipFill>
          <a:blip r:embed="rId2"/>
          <a:stretch>
            <a:fillRect/>
          </a:stretch>
        </p:blipFill>
        <p:spPr>
          <a:xfrm>
            <a:off x="7066611" y="1568877"/>
            <a:ext cx="3412595" cy="2266760"/>
          </a:xfrm>
          <a:prstGeom prst="rect">
            <a:avLst/>
          </a:prstGeom>
          <a:ln w="38100">
            <a:solidFill>
              <a:schemeClr val="tx1"/>
            </a:solidFill>
          </a:ln>
          <a:scene3d>
            <a:camera prst="isometricOffAxis1Left"/>
            <a:lightRig rig="threePt" dir="t"/>
          </a:scene3d>
          <a:sp3d/>
        </p:spPr>
      </p:pic>
      <p:pic>
        <p:nvPicPr>
          <p:cNvPr id="6" name="Picture 5" descr="A close up of a logo&#10;&#10;Description automatically generated">
            <a:extLst>
              <a:ext uri="{FF2B5EF4-FFF2-40B4-BE49-F238E27FC236}">
                <a16:creationId xmlns:a16="http://schemas.microsoft.com/office/drawing/2014/main" id="{93B8E08A-73EA-084C-93C3-102F2658AFCC}"/>
              </a:ext>
            </a:extLst>
          </p:cNvPr>
          <p:cNvPicPr>
            <a:picLocks noChangeAspect="1"/>
          </p:cNvPicPr>
          <p:nvPr/>
        </p:nvPicPr>
        <p:blipFill>
          <a:blip r:embed="rId3"/>
          <a:stretch>
            <a:fillRect/>
          </a:stretch>
        </p:blipFill>
        <p:spPr>
          <a:xfrm>
            <a:off x="2881238" y="197892"/>
            <a:ext cx="8370745" cy="6462215"/>
          </a:xfrm>
          <a:prstGeom prst="rect">
            <a:avLst/>
          </a:prstGeom>
        </p:spPr>
      </p:pic>
      <p:sp>
        <p:nvSpPr>
          <p:cNvPr id="8" name="Rectangle 7">
            <a:extLst>
              <a:ext uri="{FF2B5EF4-FFF2-40B4-BE49-F238E27FC236}">
                <a16:creationId xmlns:a16="http://schemas.microsoft.com/office/drawing/2014/main" id="{02E03242-98CC-0F49-8163-21376A468292}"/>
              </a:ext>
            </a:extLst>
          </p:cNvPr>
          <p:cNvSpPr/>
          <p:nvPr/>
        </p:nvSpPr>
        <p:spPr>
          <a:xfrm>
            <a:off x="219878" y="374316"/>
            <a:ext cx="5771490" cy="6663363"/>
          </a:xfrm>
          <a:prstGeom prst="rect">
            <a:avLst/>
          </a:prstGeom>
          <a:noFill/>
        </p:spPr>
        <p:txBody>
          <a:bodyPr wrap="square" lIns="91440" tIns="45720" rIns="91440" bIns="45720">
            <a:spAutoFit/>
          </a:bodyPr>
          <a:lstStyle/>
          <a:p>
            <a:pPr algn="ctr"/>
            <a:r>
              <a:rPr lang="en-GB" sz="9600" b="1" cap="none" spc="0" dirty="0">
                <a:ln w="0"/>
                <a:solidFill>
                  <a:schemeClr val="tx1"/>
                </a:solidFill>
                <a:effectLst>
                  <a:outerShdw blurRad="38100" dist="19050" dir="2700000" algn="tl" rotWithShape="0">
                    <a:schemeClr val="dk1">
                      <a:alpha val="40000"/>
                    </a:schemeClr>
                  </a:outerShdw>
                </a:effectLst>
                <a:latin typeface="Gill Sans MT" panose="020B0502020104020203" pitchFamily="34" charset="77"/>
              </a:rPr>
              <a:t>The </a:t>
            </a:r>
          </a:p>
          <a:p>
            <a:pPr algn="ctr"/>
            <a:r>
              <a:rPr lang="en-GB" sz="9600" b="1" dirty="0">
                <a:ln w="0"/>
                <a:effectLst>
                  <a:outerShdw blurRad="38100" dist="19050" dir="2700000" algn="tl" rotWithShape="0">
                    <a:schemeClr val="dk1">
                      <a:alpha val="40000"/>
                    </a:schemeClr>
                  </a:outerShdw>
                </a:effectLst>
                <a:latin typeface="Gill Sans MT" panose="020B0502020104020203" pitchFamily="34" charset="77"/>
              </a:rPr>
              <a:t>Fluent</a:t>
            </a:r>
          </a:p>
          <a:p>
            <a:pPr algn="ctr"/>
            <a:r>
              <a:rPr lang="en-GB" sz="9600" b="1" cap="none" spc="0" dirty="0">
                <a:ln w="0"/>
                <a:solidFill>
                  <a:schemeClr val="tx1"/>
                </a:solidFill>
                <a:effectLst>
                  <a:outerShdw blurRad="38100" dist="19050" dir="2700000" algn="tl" rotWithShape="0">
                    <a:schemeClr val="dk1">
                      <a:alpha val="40000"/>
                    </a:schemeClr>
                  </a:outerShdw>
                </a:effectLst>
                <a:latin typeface="Gill Sans MT" panose="020B0502020104020203" pitchFamily="34" charset="77"/>
              </a:rPr>
              <a:t>Five</a:t>
            </a:r>
          </a:p>
          <a:p>
            <a:pPr algn="ctr"/>
            <a:endParaRPr lang="en-GB" sz="700" b="1" dirty="0">
              <a:ln w="0"/>
              <a:effectLst>
                <a:outerShdw blurRad="38100" dist="19050" dir="2700000" algn="tl" rotWithShape="0">
                  <a:schemeClr val="dk1">
                    <a:alpha val="40000"/>
                  </a:schemeClr>
                </a:outerShdw>
              </a:effectLst>
              <a:latin typeface="Gill Sans MT" panose="020B0502020104020203" pitchFamily="34" charset="77"/>
            </a:endParaRPr>
          </a:p>
          <a:p>
            <a:pPr algn="ctr"/>
            <a:r>
              <a:rPr lang="en-GB" sz="6000" b="1" cap="none" spc="0" dirty="0">
                <a:ln w="0"/>
                <a:solidFill>
                  <a:srgbClr val="FF0000"/>
                </a:solidFill>
                <a:effectLst>
                  <a:outerShdw blurRad="38100" dist="19050" dir="2700000" algn="tl" rotWithShape="0">
                    <a:schemeClr val="dk1">
                      <a:alpha val="40000"/>
                    </a:schemeClr>
                  </a:outerShdw>
                </a:effectLst>
                <a:latin typeface="Gill Sans MT" panose="020B0502020104020203" pitchFamily="34" charset="77"/>
              </a:rPr>
              <a:t>Year 5 – Free Sample</a:t>
            </a:r>
          </a:p>
        </p:txBody>
      </p:sp>
    </p:spTree>
    <p:extLst>
      <p:ext uri="{BB962C8B-B14F-4D97-AF65-F5344CB8AC3E}">
        <p14:creationId xmlns:p14="http://schemas.microsoft.com/office/powerpoint/2010/main" val="41362063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4DECAD05-9BA4-8947-89FA-E8DF85F7207A}"/>
                  </a:ext>
                </a:extLst>
              </p:cNvPr>
              <p:cNvGraphicFramePr>
                <a:graphicFrameLocks noGrp="1"/>
              </p:cNvGraphicFramePr>
              <p:nvPr>
                <p:extLst>
                  <p:ext uri="{D42A27DB-BD31-4B8C-83A1-F6EECF244321}">
                    <p14:modId xmlns:p14="http://schemas.microsoft.com/office/powerpoint/2010/main" val="1771982215"/>
                  </p:ext>
                </p:extLst>
              </p:nvPr>
            </p:nvGraphicFramePr>
            <p:xfrm>
              <a:off x="296630"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Answers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8795</a:t>
                          </a:r>
                          <a:r>
                            <a:rPr lang="en-GB" sz="1050" b="0" i="0" baseline="0" dirty="0">
                              <a:latin typeface="Gill Sans" panose="020B0502020104020203" pitchFamily="34" charset="-79"/>
                              <a:cs typeface="Gill Sans"/>
                            </a:rPr>
                            <a:t> + 2456 = 11251</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179 = 358 – 179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108</a:t>
                          </a:r>
                          <a:r>
                            <a:rPr lang="en-GB" sz="1050" b="0" i="0" baseline="0" dirty="0">
                              <a:latin typeface="Gill Sans" panose="020B0502020104020203" pitchFamily="34" charset="-79"/>
                              <a:cs typeface="Gill Sans"/>
                            </a:rPr>
                            <a:t> = 12 x 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41 </a:t>
                          </a:r>
                          <a:r>
                            <a:rPr lang="en-GB" sz="1050" b="0" i="0" dirty="0">
                              <a:latin typeface="Cambria Math"/>
                              <a:ea typeface="Cambria Math"/>
                              <a:cs typeface="Gill Sans"/>
                            </a:rPr>
                            <a:t>÷ 100 = 0.41</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3</m:t>
                                  </m:r>
                                </m:num>
                                <m:den>
                                  <m:r>
                                    <a:rPr lang="en-GB" sz="800" b="0" i="1" smtClean="0">
                                      <a:latin typeface="Cambria Math"/>
                                      <a:cs typeface="Gill Sans"/>
                                    </a:rPr>
                                    <m:t>4</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48=</m:t>
                              </m:r>
                            </m:oMath>
                          </a14:m>
                          <a:r>
                            <a:rPr lang="en-GB" sz="800" b="0" i="0" dirty="0">
                              <a:latin typeface="Gill Sans" panose="020B0502020104020203" pitchFamily="34" charset="-79"/>
                              <a:cs typeface="Gill Sans"/>
                            </a:rPr>
                            <a:t> 36</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4" name="Table 3">
                <a:extLst>
                  <a:ext uri="{FF2B5EF4-FFF2-40B4-BE49-F238E27FC236}">
                    <a16:creationId xmlns:a16="http://schemas.microsoft.com/office/drawing/2014/main" xmlns="" id="{4DECAD05-9BA4-8947-89FA-E8DF85F7207A}"/>
                  </a:ext>
                </a:extLst>
              </p:cNvPr>
              <p:cNvGraphicFramePr>
                <a:graphicFrameLocks noGrp="1"/>
              </p:cNvGraphicFramePr>
              <p:nvPr>
                <p:extLst>
                  <p:ext uri="{D42A27DB-BD31-4B8C-83A1-F6EECF244321}">
                    <p14:modId xmlns:p14="http://schemas.microsoft.com/office/powerpoint/2010/main" val="1771982215"/>
                  </p:ext>
                </p:extLst>
              </p:nvPr>
            </p:nvGraphicFramePr>
            <p:xfrm>
              <a:off x="296630"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val="981343791"/>
                        </a:ext>
                      </a:extLst>
                    </a:gridCol>
                    <a:gridCol w="1633983">
                      <a:extLst>
                        <a:ext uri="{9D8B030D-6E8A-4147-A177-3AD203B41FA5}">
                          <a16:colId xmlns:a16="http://schemas.microsoft.com/office/drawing/2014/main" xmlns=""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Answers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8795</a:t>
                          </a:r>
                          <a:r>
                            <a:rPr lang="en-GB" sz="1050" b="0" i="0" baseline="0" dirty="0" smtClean="0">
                              <a:latin typeface="Gill Sans" panose="020B0502020104020203" pitchFamily="34" charset="-79"/>
                              <a:cs typeface="Gill Sans"/>
                            </a:rPr>
                            <a:t> + 2456 = 11251</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179 = 358 – 179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108</a:t>
                          </a:r>
                          <a:r>
                            <a:rPr lang="en-GB" sz="1050" b="0" i="0" baseline="0" dirty="0" smtClean="0">
                              <a:latin typeface="Gill Sans" panose="020B0502020104020203" pitchFamily="34" charset="-79"/>
                              <a:cs typeface="Gill Sans"/>
                            </a:rPr>
                            <a:t> = 12 x 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41 </a:t>
                          </a:r>
                          <a:r>
                            <a:rPr lang="en-GB" sz="1050" b="0" i="0" dirty="0" smtClean="0">
                              <a:latin typeface="Cambria Math"/>
                              <a:ea typeface="Cambria Math"/>
                              <a:cs typeface="Gill Sans"/>
                            </a:rPr>
                            <a:t>÷ 100 = 0.41</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2"/>
                          <a:stretch>
                            <a:fillRect l="-20522" t="-515556" b="-6667"/>
                          </a:stretch>
                        </a:blipFill>
                      </a:tcPr>
                    </a:tc>
                    <a:extLst>
                      <a:ext uri="{0D108BD9-81ED-4DB2-BD59-A6C34878D82A}">
                        <a16:rowId xmlns:a16="http://schemas.microsoft.com/office/drawing/2014/main" xmlns=""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6" name="Table 15">
                <a:extLst>
                  <a:ext uri="{FF2B5EF4-FFF2-40B4-BE49-F238E27FC236}">
                    <a16:creationId xmlns:a16="http://schemas.microsoft.com/office/drawing/2014/main" id="{559F0860-6F55-9645-BE45-BD8A2924F24F}"/>
                  </a:ext>
                </a:extLst>
              </p:cNvPr>
              <p:cNvGraphicFramePr>
                <a:graphicFrameLocks noGrp="1"/>
              </p:cNvGraphicFramePr>
              <p:nvPr>
                <p:extLst>
                  <p:ext uri="{D42A27DB-BD31-4B8C-83A1-F6EECF244321}">
                    <p14:modId xmlns:p14="http://schemas.microsoft.com/office/powerpoint/2010/main" val="2403234951"/>
                  </p:ext>
                </p:extLst>
              </p:nvPr>
            </p:nvGraphicFramePr>
            <p:xfrm>
              <a:off x="2728591"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Answers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5487 + 2578 = 8065</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7438 –</a:t>
                          </a:r>
                          <a:r>
                            <a:rPr lang="en-GB" sz="1050" b="0" i="0" baseline="0" dirty="0">
                              <a:latin typeface="Gill Sans" panose="020B0502020104020203" pitchFamily="34" charset="-79"/>
                              <a:cs typeface="Gill Sans"/>
                            </a:rPr>
                            <a:t> 3459 = 3979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1875 =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4 = 36 </a:t>
                          </a:r>
                          <a:r>
                            <a:rPr lang="en-GB" sz="1050" b="0" i="0" dirty="0">
                              <a:latin typeface="Cambria Math"/>
                              <a:ea typeface="Cambria Math"/>
                              <a:cs typeface="Gill Sans"/>
                            </a:rPr>
                            <a:t>÷ 9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1</m:t>
                                  </m:r>
                                </m:num>
                                <m:den>
                                  <m:r>
                                    <a:rPr lang="en-GB" sz="800" b="0" i="1" smtClean="0">
                                      <a:latin typeface="Cambria Math"/>
                                      <a:cs typeface="Gill Sans"/>
                                    </a:rPr>
                                    <m:t>3</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36=</m:t>
                              </m:r>
                            </m:oMath>
                          </a14:m>
                          <a:r>
                            <a:rPr lang="en-GB" sz="800" b="0" i="0" dirty="0">
                              <a:latin typeface="Gill Sans" panose="020B0502020104020203" pitchFamily="34" charset="-79"/>
                              <a:cs typeface="Gill Sans"/>
                            </a:rPr>
                            <a:t> 12</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16" name="Table 15">
                <a:extLst>
                  <a:ext uri="{FF2B5EF4-FFF2-40B4-BE49-F238E27FC236}">
                    <a16:creationId xmlns:a16="http://schemas.microsoft.com/office/drawing/2014/main" xmlns="" xmlns:a14="http://schemas.microsoft.com/office/drawing/2010/main" id="{559F0860-6F55-9645-BE45-BD8A2924F24F}"/>
                  </a:ext>
                </a:extLst>
              </p:cNvPr>
              <p:cNvGraphicFramePr>
                <a:graphicFrameLocks noGrp="1"/>
              </p:cNvGraphicFramePr>
              <p:nvPr>
                <p:extLst>
                  <p:ext uri="{D42A27DB-BD31-4B8C-83A1-F6EECF244321}">
                    <p14:modId xmlns:p14="http://schemas.microsoft.com/office/powerpoint/2010/main" val="2403234951"/>
                  </p:ext>
                </p:extLst>
              </p:nvPr>
            </p:nvGraphicFramePr>
            <p:xfrm>
              <a:off x="2728591"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xmlns:a14="http://schemas.microsoft.com/office/drawing/2010/main" val="981343791"/>
                        </a:ext>
                      </a:extLst>
                    </a:gridCol>
                    <a:gridCol w="1633983">
                      <a:extLst>
                        <a:ext uri="{9D8B030D-6E8A-4147-A177-3AD203B41FA5}">
                          <a16:colId xmlns:a16="http://schemas.microsoft.com/office/drawing/2014/main" xmlns=""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Answers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5487 + 2578 = 8065</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7438 –</a:t>
                          </a:r>
                          <a:r>
                            <a:rPr lang="en-GB" sz="1050" b="0" i="0" baseline="0" dirty="0" smtClean="0">
                              <a:latin typeface="Gill Sans" panose="020B0502020104020203" pitchFamily="34" charset="-79"/>
                              <a:cs typeface="Gill Sans"/>
                            </a:rPr>
                            <a:t> 3459 = 3979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1875 =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4 = 36 </a:t>
                          </a:r>
                          <a:r>
                            <a:rPr lang="en-GB" sz="1050" b="0" i="0" dirty="0" smtClean="0">
                              <a:latin typeface="Cambria Math"/>
                              <a:ea typeface="Cambria Math"/>
                              <a:cs typeface="Gill Sans"/>
                            </a:rPr>
                            <a:t>÷ 9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3"/>
                          <a:stretch>
                            <a:fillRect l="-20522" t="-515556" b="-6667"/>
                          </a:stretch>
                        </a:blipFill>
                      </a:tcPr>
                    </a:tc>
                    <a:extLst>
                      <a:ext uri="{0D108BD9-81ED-4DB2-BD59-A6C34878D82A}">
                        <a16:rowId xmlns:a16="http://schemas.microsoft.com/office/drawing/2014/main" xmlns="" xmlns:a14="http://schemas.microsoft.com/office/drawing/2010/main" val="1979769031"/>
                      </a:ext>
                    </a:extLst>
                  </a:tr>
                </a:tbl>
              </a:graphicData>
            </a:graphic>
          </p:graphicFrame>
        </mc:Fallback>
      </mc:AlternateContent>
      <p:graphicFrame>
        <p:nvGraphicFramePr>
          <p:cNvPr id="17" name="Table 16">
            <a:extLst>
              <a:ext uri="{FF2B5EF4-FFF2-40B4-BE49-F238E27FC236}">
                <a16:creationId xmlns:a16="http://schemas.microsoft.com/office/drawing/2014/main" id="{39051EF1-B218-5A48-8D11-02FD6AD4171B}"/>
              </a:ext>
            </a:extLst>
          </p:cNvPr>
          <p:cNvGraphicFramePr>
            <a:graphicFrameLocks noGrp="1"/>
          </p:cNvGraphicFramePr>
          <p:nvPr>
            <p:extLst>
              <p:ext uri="{D42A27DB-BD31-4B8C-83A1-F6EECF244321}">
                <p14:modId xmlns:p14="http://schemas.microsoft.com/office/powerpoint/2010/main" val="1218764971"/>
              </p:ext>
            </p:extLst>
          </p:nvPr>
        </p:nvGraphicFramePr>
        <p:xfrm>
          <a:off x="5212755"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3 Answers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6783 + 2835 = 9618</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108 = 346 – 238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 630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0.36 = 36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480 = 4 x 24 x 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18" name="Table 17">
            <a:extLst>
              <a:ext uri="{FF2B5EF4-FFF2-40B4-BE49-F238E27FC236}">
                <a16:creationId xmlns:a16="http://schemas.microsoft.com/office/drawing/2014/main" id="{46DCB66E-757E-494C-A8E4-E2AB811E29E3}"/>
              </a:ext>
            </a:extLst>
          </p:cNvPr>
          <p:cNvGraphicFramePr>
            <a:graphicFrameLocks noGrp="1"/>
          </p:cNvGraphicFramePr>
          <p:nvPr>
            <p:extLst>
              <p:ext uri="{D42A27DB-BD31-4B8C-83A1-F6EECF244321}">
                <p14:modId xmlns:p14="http://schemas.microsoft.com/office/powerpoint/2010/main" val="2656699621"/>
              </p:ext>
            </p:extLst>
          </p:nvPr>
        </p:nvGraphicFramePr>
        <p:xfrm>
          <a:off x="7644716"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4 Answers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594</a:t>
                      </a:r>
                      <a:r>
                        <a:rPr lang="en-GB" sz="1050" b="0" i="0" baseline="0" dirty="0">
                          <a:latin typeface="Gill Sans" panose="020B0502020104020203" pitchFamily="34" charset="-79"/>
                          <a:cs typeface="Gill Sans"/>
                        </a:rPr>
                        <a:t> + 296 = 890</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37 = 89 – 52</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 630</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0.49 = 49 </a:t>
                      </a:r>
                      <a:r>
                        <a:rPr lang="en-GB" sz="1050" b="0" i="0" dirty="0">
                          <a:latin typeface="Cambria Math"/>
                          <a:ea typeface="Cambria Math"/>
                          <a:cs typeface="Gill Sans"/>
                        </a:rPr>
                        <a:t>÷ 100 </a:t>
                      </a:r>
                      <a:r>
                        <a:rPr lang="en-GB" sz="105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0 = 0 x</a:t>
                      </a:r>
                      <a:r>
                        <a:rPr lang="en-GB" sz="1050" b="0" i="0" baseline="0" dirty="0">
                          <a:latin typeface="Gill Sans" panose="020B0502020104020203" pitchFamily="34" charset="-79"/>
                          <a:cs typeface="Gill Sans"/>
                        </a:rPr>
                        <a:t> 60</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AlternateContent xmlns:mc="http://schemas.openxmlformats.org/markup-compatibility/2006" xmlns:a14="http://schemas.microsoft.com/office/drawing/2010/main">
        <mc:Choice Requires="a14">
          <p:graphicFrame>
            <p:nvGraphicFramePr>
              <p:cNvPr id="19" name="Table 18">
                <a:extLst>
                  <a:ext uri="{FF2B5EF4-FFF2-40B4-BE49-F238E27FC236}">
                    <a16:creationId xmlns:a16="http://schemas.microsoft.com/office/drawing/2014/main" id="{03416A24-DA59-FF47-805D-C2894104A84C}"/>
                  </a:ext>
                </a:extLst>
              </p:cNvPr>
              <p:cNvGraphicFramePr>
                <a:graphicFrameLocks noGrp="1"/>
              </p:cNvGraphicFramePr>
              <p:nvPr>
                <p:extLst>
                  <p:ext uri="{D42A27DB-BD31-4B8C-83A1-F6EECF244321}">
                    <p14:modId xmlns:p14="http://schemas.microsoft.com/office/powerpoint/2010/main" val="3113975767"/>
                  </p:ext>
                </p:extLst>
              </p:nvPr>
            </p:nvGraphicFramePr>
            <p:xfrm>
              <a:off x="296630"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5 Answers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97 = 38 +</a:t>
                          </a:r>
                          <a:r>
                            <a:rPr lang="en-GB" sz="1050" b="0" i="0" baseline="0" dirty="0">
                              <a:latin typeface="Gill Sans" panose="020B0502020104020203" pitchFamily="34" charset="-79"/>
                              <a:cs typeface="Gill Sans"/>
                            </a:rPr>
                            <a:t> 59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8140 – 3462 = 4678</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12 x</a:t>
                          </a:r>
                          <a:r>
                            <a:rPr lang="en-GB" sz="1050" b="0" i="0" baseline="0" dirty="0">
                              <a:latin typeface="Gill Sans" panose="020B0502020104020203" pitchFamily="34" charset="-79"/>
                              <a:cs typeface="Gill Sans"/>
                            </a:rPr>
                            <a:t> 7 = 84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Cambria Math"/>
                              <a:ea typeface="Cambria Math"/>
                              <a:cs typeface="Gill Sans"/>
                            </a:rPr>
                            <a:t>72 ÷ 3 = 24</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3</m:t>
                                  </m:r>
                                </m:num>
                                <m:den>
                                  <m:r>
                                    <a:rPr lang="en-GB" sz="800" b="0" i="1" smtClean="0">
                                      <a:latin typeface="Cambria Math"/>
                                      <a:cs typeface="Gill Sans"/>
                                    </a:rPr>
                                    <m:t>4</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36=</m:t>
                              </m:r>
                            </m:oMath>
                          </a14:m>
                          <a:r>
                            <a:rPr lang="en-GB" sz="800" b="0" i="0" dirty="0">
                              <a:latin typeface="Gill Sans" panose="020B0502020104020203" pitchFamily="34" charset="-79"/>
                              <a:cs typeface="Gill Sans"/>
                            </a:rPr>
                            <a:t> 27</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19" name="Table 18">
                <a:extLst>
                  <a:ext uri="{FF2B5EF4-FFF2-40B4-BE49-F238E27FC236}">
                    <a16:creationId xmlns:a16="http://schemas.microsoft.com/office/drawing/2014/main" xmlns="" xmlns:a14="http://schemas.microsoft.com/office/drawing/2010/main" id="{03416A24-DA59-FF47-805D-C2894104A84C}"/>
                  </a:ext>
                </a:extLst>
              </p:cNvPr>
              <p:cNvGraphicFramePr>
                <a:graphicFrameLocks noGrp="1"/>
              </p:cNvGraphicFramePr>
              <p:nvPr>
                <p:extLst>
                  <p:ext uri="{D42A27DB-BD31-4B8C-83A1-F6EECF244321}">
                    <p14:modId xmlns:p14="http://schemas.microsoft.com/office/powerpoint/2010/main" val="3113975767"/>
                  </p:ext>
                </p:extLst>
              </p:nvPr>
            </p:nvGraphicFramePr>
            <p:xfrm>
              <a:off x="296630"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xmlns:a14="http://schemas.microsoft.com/office/drawing/2010/main" val="981343791"/>
                        </a:ext>
                      </a:extLst>
                    </a:gridCol>
                    <a:gridCol w="1633983">
                      <a:extLst>
                        <a:ext uri="{9D8B030D-6E8A-4147-A177-3AD203B41FA5}">
                          <a16:colId xmlns:a16="http://schemas.microsoft.com/office/drawing/2014/main" xmlns=""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5 Answers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97 = 38 +</a:t>
                          </a:r>
                          <a:r>
                            <a:rPr lang="en-GB" sz="1050" b="0" i="0" baseline="0" dirty="0" smtClean="0">
                              <a:latin typeface="Gill Sans" panose="020B0502020104020203" pitchFamily="34" charset="-79"/>
                              <a:cs typeface="Gill Sans"/>
                            </a:rPr>
                            <a:t> 59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8140 – 3462 = 4678</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12 x</a:t>
                          </a:r>
                          <a:r>
                            <a:rPr lang="en-GB" sz="1050" b="0" i="0" baseline="0" dirty="0" smtClean="0">
                              <a:latin typeface="Gill Sans" panose="020B0502020104020203" pitchFamily="34" charset="-79"/>
                              <a:cs typeface="Gill Sans"/>
                            </a:rPr>
                            <a:t> 7 = 84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Cambria Math"/>
                              <a:ea typeface="Cambria Math"/>
                              <a:cs typeface="Gill Sans"/>
                            </a:rPr>
                            <a:t>72 ÷ 3 = 24</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4"/>
                          <a:stretch>
                            <a:fillRect l="-20522" t="-515556" b="-8889"/>
                          </a:stretch>
                        </a:blipFill>
                      </a:tcPr>
                    </a:tc>
                    <a:extLst>
                      <a:ext uri="{0D108BD9-81ED-4DB2-BD59-A6C34878D82A}">
                        <a16:rowId xmlns:a16="http://schemas.microsoft.com/office/drawing/2014/main" xmlns="" xmlns:a14="http://schemas.microsoft.com/office/drawing/2010/main" val="1979769031"/>
                      </a:ext>
                    </a:extLst>
                  </a:tr>
                </a:tbl>
              </a:graphicData>
            </a:graphic>
          </p:graphicFrame>
        </mc:Fallback>
      </mc:AlternateContent>
    </p:spTree>
    <p:extLst>
      <p:ext uri="{BB962C8B-B14F-4D97-AF65-F5344CB8AC3E}">
        <p14:creationId xmlns:p14="http://schemas.microsoft.com/office/powerpoint/2010/main" val="281995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674F45E-3478-C841-91D6-F90BACB18C09}"/>
              </a:ext>
            </a:extLst>
          </p:cNvPr>
          <p:cNvSpPr/>
          <p:nvPr/>
        </p:nvSpPr>
        <p:spPr>
          <a:xfrm>
            <a:off x="284512" y="2270987"/>
            <a:ext cx="9336973" cy="4185761"/>
          </a:xfrm>
          <a:prstGeom prst="rect">
            <a:avLst/>
          </a:prstGeom>
        </p:spPr>
        <p:txBody>
          <a:bodyPr wrap="square">
            <a:spAutoFit/>
          </a:bodyPr>
          <a:lstStyle/>
          <a:p>
            <a:r>
              <a:rPr lang="en-GB" sz="1400" dirty="0">
                <a:solidFill>
                  <a:srgbClr val="212121"/>
                </a:solidFill>
                <a:latin typeface="Gill Sans MT" panose="020B0502020104020203" pitchFamily="34" charset="77"/>
              </a:rPr>
              <a:t>Vocabulary Ninja’s Whole School Maths Starter System or the ‘The Fluent Five’ is here! An amazing and totally comprehensive whole school maths starter system. Consistency is the key here. Vocabulary Ninja loves resources that offer marginal gains learning opportunities, little and often. Whether you are a class teacher looking for impact and routines in your classroom, or a subject leader looking to embed strong systems in school….This resource is for you!</a:t>
            </a:r>
          </a:p>
          <a:p>
            <a:endParaRPr lang="en-GB" sz="1400" dirty="0">
              <a:solidFill>
                <a:srgbClr val="212121"/>
              </a:solidFill>
              <a:latin typeface="Gill Sans MT" panose="020B0502020104020203" pitchFamily="34" charset="77"/>
            </a:endParaRPr>
          </a:p>
          <a:p>
            <a:r>
              <a:rPr lang="en-GB" sz="1400" dirty="0">
                <a:solidFill>
                  <a:srgbClr val="212121"/>
                </a:solidFill>
                <a:latin typeface="Gill Sans MT" panose="020B0502020104020203" pitchFamily="34" charset="77"/>
              </a:rPr>
              <a:t>The Fluent Five is simpler than the Tough Ten, but still so simple and so powerful. Five questions everyday, no effort, no workload, 100% impact. Plus, pupils love it, Vocabulary Ninja has used the system successfully with Y6 students over the past three years with huge success! So let’s get the whole school involved. One addition, one subtraction, one multiplication and one division question, plus one other random strand question from the curriculum.</a:t>
            </a:r>
          </a:p>
          <a:p>
            <a:endParaRPr lang="en-GB" sz="1400" dirty="0">
              <a:solidFill>
                <a:srgbClr val="212121"/>
              </a:solidFill>
              <a:latin typeface="Gill Sans MT" panose="020B0502020104020203" pitchFamily="34" charset="77"/>
            </a:endParaRPr>
          </a:p>
          <a:p>
            <a:r>
              <a:rPr lang="en-GB" sz="1400" dirty="0">
                <a:solidFill>
                  <a:srgbClr val="212121"/>
                </a:solidFill>
                <a:latin typeface="Gill Sans MT" panose="020B0502020104020203" pitchFamily="34" charset="77"/>
              </a:rPr>
              <a:t>The Fluent Five offers 5 questions everyday linked to the National Curriculum and mathematical expectations for each year group to help pupils develop confidence answers fluency-based maths questions that links closely to success in arithmetic and ultimately success in reasoning. Mathematical fluency is the foundation of a pupil’s ability to reason and problem solve. The Fluent Five offers a simple whole school solution which offers impact, consistency from year group to year group and progression as pupils move through school from Year 1 to Year 6.</a:t>
            </a:r>
          </a:p>
          <a:p>
            <a:endParaRPr lang="en-GB" sz="1400" dirty="0">
              <a:solidFill>
                <a:srgbClr val="212121"/>
              </a:solidFill>
              <a:latin typeface="Gill Sans MT" panose="020B0502020104020203" pitchFamily="34" charset="77"/>
            </a:endParaRPr>
          </a:p>
          <a:p>
            <a:r>
              <a:rPr lang="en-GB" sz="1400" dirty="0">
                <a:solidFill>
                  <a:srgbClr val="212121"/>
                </a:solidFill>
                <a:latin typeface="Gill Sans MT" panose="020B0502020104020203" pitchFamily="34" charset="77"/>
              </a:rPr>
              <a:t>Each termly pack offers a set of five questions for everyday, which is neatly copied 12 times on one page, so that as a class teacher, you only need to print 2 or 3 pages, then trim and stick. Save time, save money and supercharge the impact in the classroom.</a:t>
            </a:r>
            <a:endParaRPr lang="en-GB" sz="1400" b="0" i="0" dirty="0">
              <a:solidFill>
                <a:srgbClr val="212121"/>
              </a:solidFill>
              <a:effectLst/>
              <a:latin typeface="Gill Sans MT" panose="020B0502020104020203" pitchFamily="34" charset="77"/>
            </a:endParaRPr>
          </a:p>
        </p:txBody>
      </p:sp>
      <p:pic>
        <p:nvPicPr>
          <p:cNvPr id="4" name="Picture 3" descr="A close up of a sign&#10;&#10;Description automatically generated">
            <a:extLst>
              <a:ext uri="{FF2B5EF4-FFF2-40B4-BE49-F238E27FC236}">
                <a16:creationId xmlns:a16="http://schemas.microsoft.com/office/drawing/2014/main" id="{18D5C49E-0E01-8241-82AE-412DE3F62044}"/>
              </a:ext>
            </a:extLst>
          </p:cNvPr>
          <p:cNvPicPr>
            <a:picLocks noChangeAspect="1"/>
          </p:cNvPicPr>
          <p:nvPr/>
        </p:nvPicPr>
        <p:blipFill>
          <a:blip r:embed="rId2"/>
          <a:stretch>
            <a:fillRect/>
          </a:stretch>
        </p:blipFill>
        <p:spPr>
          <a:xfrm>
            <a:off x="2696652" y="258512"/>
            <a:ext cx="2388927" cy="1829023"/>
          </a:xfrm>
          <a:prstGeom prst="rect">
            <a:avLst/>
          </a:prstGeom>
        </p:spPr>
      </p:pic>
      <p:pic>
        <p:nvPicPr>
          <p:cNvPr id="5" name="Picture 4" descr="Logo&#10;&#10;Description automatically generated">
            <a:extLst>
              <a:ext uri="{FF2B5EF4-FFF2-40B4-BE49-F238E27FC236}">
                <a16:creationId xmlns:a16="http://schemas.microsoft.com/office/drawing/2014/main" id="{EC7F2B06-A765-5947-933C-0F5219CEC7AB}"/>
              </a:ext>
            </a:extLst>
          </p:cNvPr>
          <p:cNvPicPr>
            <a:picLocks noChangeAspect="1"/>
          </p:cNvPicPr>
          <p:nvPr/>
        </p:nvPicPr>
        <p:blipFill>
          <a:blip r:embed="rId3"/>
          <a:stretch>
            <a:fillRect/>
          </a:stretch>
        </p:blipFill>
        <p:spPr>
          <a:xfrm>
            <a:off x="5085579" y="258512"/>
            <a:ext cx="2096885" cy="1879739"/>
          </a:xfrm>
          <a:prstGeom prst="rect">
            <a:avLst/>
          </a:prstGeom>
        </p:spPr>
      </p:pic>
    </p:spTree>
    <p:extLst>
      <p:ext uri="{BB962C8B-B14F-4D97-AF65-F5344CB8AC3E}">
        <p14:creationId xmlns:p14="http://schemas.microsoft.com/office/powerpoint/2010/main" val="2425275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8E8330B-87EF-4F49-8CE9-C36E6E203E7D}"/>
              </a:ext>
            </a:extLst>
          </p:cNvPr>
          <p:cNvSpPr/>
          <p:nvPr/>
        </p:nvSpPr>
        <p:spPr>
          <a:xfrm>
            <a:off x="1527688" y="1551563"/>
            <a:ext cx="6850623" cy="3754874"/>
          </a:xfrm>
          <a:prstGeom prst="rect">
            <a:avLst/>
          </a:prstGeom>
          <a:noFill/>
        </p:spPr>
        <p:txBody>
          <a:bodyPr wrap="square" lIns="91440" tIns="45720" rIns="91440" bIns="45720">
            <a:spAutoFit/>
          </a:bodyPr>
          <a:lstStyle/>
          <a:p>
            <a:pPr algn="ctr"/>
            <a:r>
              <a:rPr lang="en-GB" sz="11500" b="1" dirty="0">
                <a:ln w="0"/>
                <a:solidFill>
                  <a:srgbClr val="FF0000"/>
                </a:solidFill>
                <a:effectLst>
                  <a:outerShdw blurRad="38100" dist="19050" dir="2700000" algn="tl" rotWithShape="0">
                    <a:schemeClr val="dk1">
                      <a:alpha val="40000"/>
                    </a:schemeClr>
                  </a:outerShdw>
                </a:effectLst>
                <a:latin typeface="Gill Sans MT" panose="020B0502020104020203" pitchFamily="34" charset="77"/>
              </a:rPr>
              <a:t>Autumn</a:t>
            </a:r>
          </a:p>
          <a:p>
            <a:pPr algn="ctr"/>
            <a:r>
              <a:rPr lang="en-GB" sz="11500" b="1" cap="none" spc="0" dirty="0">
                <a:ln w="0"/>
                <a:solidFill>
                  <a:schemeClr val="tx1"/>
                </a:solidFill>
                <a:effectLst>
                  <a:outerShdw blurRad="38100" dist="19050" dir="2700000" algn="tl" rotWithShape="0">
                    <a:schemeClr val="dk1">
                      <a:alpha val="40000"/>
                    </a:schemeClr>
                  </a:outerShdw>
                </a:effectLst>
                <a:latin typeface="Gill Sans MT" panose="020B0502020104020203" pitchFamily="34" charset="77"/>
              </a:rPr>
              <a:t>Year </a:t>
            </a:r>
            <a:r>
              <a:rPr lang="en-GB" sz="11500" b="1" dirty="0">
                <a:ln w="0"/>
                <a:effectLst>
                  <a:outerShdw blurRad="38100" dist="19050" dir="2700000" algn="tl" rotWithShape="0">
                    <a:schemeClr val="dk1">
                      <a:alpha val="40000"/>
                    </a:schemeClr>
                  </a:outerShdw>
                </a:effectLst>
                <a:latin typeface="Gill Sans MT" panose="020B0502020104020203" pitchFamily="34" charset="77"/>
              </a:rPr>
              <a:t>5</a:t>
            </a:r>
            <a:endParaRPr lang="en-GB" sz="11500" b="1" cap="none" spc="0" dirty="0">
              <a:ln w="0"/>
              <a:solidFill>
                <a:schemeClr val="tx1"/>
              </a:solidFill>
              <a:effectLst>
                <a:outerShdw blurRad="38100" dist="19050" dir="2700000" algn="tl" rotWithShape="0">
                  <a:schemeClr val="dk1">
                    <a:alpha val="40000"/>
                  </a:schemeClr>
                </a:outerShdw>
              </a:effectLst>
              <a:latin typeface="Gill Sans MT" panose="020B0502020104020203" pitchFamily="34" charset="77"/>
            </a:endParaRPr>
          </a:p>
          <a:p>
            <a:pPr algn="ctr"/>
            <a:endParaRPr lang="en-GB" sz="800" b="1" dirty="0">
              <a:ln w="0"/>
              <a:effectLst>
                <a:outerShdw blurRad="38100" dist="19050" dir="2700000" algn="tl" rotWithShape="0">
                  <a:schemeClr val="dk1">
                    <a:alpha val="40000"/>
                  </a:schemeClr>
                </a:outerShdw>
              </a:effectLst>
              <a:latin typeface="Gill Sans MT" panose="020B0502020104020203" pitchFamily="34" charset="77"/>
            </a:endParaRPr>
          </a:p>
        </p:txBody>
      </p:sp>
    </p:spTree>
    <p:extLst>
      <p:ext uri="{BB962C8B-B14F-4D97-AF65-F5344CB8AC3E}">
        <p14:creationId xmlns:p14="http://schemas.microsoft.com/office/powerpoint/2010/main" val="22037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4DECAD05-9BA4-8947-89FA-E8DF85F7207A}"/>
                  </a:ext>
                </a:extLst>
              </p:cNvPr>
              <p:cNvGraphicFramePr>
                <a:graphicFrameLocks noGrp="1"/>
              </p:cNvGraphicFramePr>
              <p:nvPr>
                <p:extLst>
                  <p:ext uri="{D42A27DB-BD31-4B8C-83A1-F6EECF244321}">
                    <p14:modId xmlns:p14="http://schemas.microsoft.com/office/powerpoint/2010/main" val="1296060032"/>
                  </p:ext>
                </p:extLst>
              </p:nvPr>
            </p:nvGraphicFramePr>
            <p:xfrm>
              <a:off x="296630"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8795</a:t>
                          </a:r>
                          <a:r>
                            <a:rPr lang="en-GB" sz="1050" b="0" i="0" baseline="0" dirty="0">
                              <a:latin typeface="Gill Sans" panose="020B0502020104020203" pitchFamily="34" charset="-79"/>
                              <a:cs typeface="Gill Sans"/>
                            </a:rPr>
                            <a:t> + 2456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a:latin typeface="Gill Sans" panose="020B0502020104020203" pitchFamily="34" charset="-79"/>
                              <a:cs typeface="Gill Sans"/>
                            </a:rPr>
                            <a:t>= 12 x 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41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3</m:t>
                                  </m:r>
                                </m:num>
                                <m:den>
                                  <m:r>
                                    <a:rPr lang="en-GB" sz="800" b="0" i="1" smtClean="0">
                                      <a:latin typeface="Cambria Math"/>
                                      <a:cs typeface="Gill Sans"/>
                                    </a:rPr>
                                    <m:t>4</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48</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4" name="Table 3">
                <a:extLst>
                  <a:ext uri="{FF2B5EF4-FFF2-40B4-BE49-F238E27FC236}">
                    <a16:creationId xmlns:a16="http://schemas.microsoft.com/office/drawing/2014/main" xmlns="" id="{4DECAD05-9BA4-8947-89FA-E8DF85F7207A}"/>
                  </a:ext>
                </a:extLst>
              </p:cNvPr>
              <p:cNvGraphicFramePr>
                <a:graphicFrameLocks noGrp="1"/>
              </p:cNvGraphicFramePr>
              <p:nvPr>
                <p:extLst>
                  <p:ext uri="{D42A27DB-BD31-4B8C-83A1-F6EECF244321}">
                    <p14:modId xmlns:p14="http://schemas.microsoft.com/office/powerpoint/2010/main" val="1296060032"/>
                  </p:ext>
                </p:extLst>
              </p:nvPr>
            </p:nvGraphicFramePr>
            <p:xfrm>
              <a:off x="296630"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val="981343791"/>
                        </a:ext>
                      </a:extLst>
                    </a:gridCol>
                    <a:gridCol w="1633983">
                      <a:extLst>
                        <a:ext uri="{9D8B030D-6E8A-4147-A177-3AD203B41FA5}">
                          <a16:colId xmlns:a16="http://schemas.microsoft.com/office/drawing/2014/main" xmlns=""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8795</a:t>
                          </a:r>
                          <a:r>
                            <a:rPr lang="en-GB" sz="1050" b="0" i="0" baseline="0" dirty="0" smtClean="0">
                              <a:latin typeface="Gill Sans" panose="020B0502020104020203" pitchFamily="34" charset="-79"/>
                              <a:cs typeface="Gill Sans"/>
                            </a:rPr>
                            <a:t> + 2456 </a:t>
                          </a:r>
                          <a:r>
                            <a:rPr lang="en-GB" sz="1050" b="0" i="0" baseline="0" dirty="0" smtClean="0">
                              <a:latin typeface="Gill Sans" panose="020B0502020104020203" pitchFamily="34" charset="-79"/>
                              <a:cs typeface="Gill Sans"/>
                            </a:rPr>
                            <a:t>=</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179 = </a:t>
                          </a:r>
                          <a:r>
                            <a:rPr lang="en-GB" sz="1050" b="0" i="0" dirty="0" smtClean="0">
                              <a:latin typeface="Gill Sans" panose="020B0502020104020203" pitchFamily="34" charset="-79"/>
                              <a:cs typeface="Gill Sans"/>
                            </a:rPr>
                            <a:t>358 –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smtClean="0">
                              <a:latin typeface="Gill Sans" panose="020B0502020104020203" pitchFamily="34" charset="-79"/>
                              <a:cs typeface="Gill Sans"/>
                            </a:rPr>
                            <a:t>= </a:t>
                          </a:r>
                          <a:r>
                            <a:rPr lang="en-GB" sz="1050" b="0" i="0" baseline="0" dirty="0" smtClean="0">
                              <a:latin typeface="Gill Sans" panose="020B0502020104020203" pitchFamily="34" charset="-79"/>
                              <a:cs typeface="Gill Sans"/>
                            </a:rPr>
                            <a:t>12 x 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41 </a:t>
                          </a:r>
                          <a:r>
                            <a:rPr lang="en-GB" sz="1050" b="0" i="0" dirty="0" smtClean="0">
                              <a:latin typeface="Cambria Math"/>
                              <a:ea typeface="Cambria Math"/>
                              <a:cs typeface="Gill Sans"/>
                            </a:rPr>
                            <a:t>÷ 100 </a:t>
                          </a:r>
                          <a:r>
                            <a:rPr lang="en-GB" sz="1050" b="0" i="0" dirty="0" smtClean="0">
                              <a:latin typeface="Cambria Math"/>
                              <a:ea typeface="Cambria Math"/>
                              <a:cs typeface="Gill Sans"/>
                            </a:rPr>
                            <a:t>=</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2"/>
                          <a:stretch>
                            <a:fillRect l="-20522" t="-515556" b="-6667"/>
                          </a:stretch>
                        </a:blipFill>
                      </a:tcPr>
                    </a:tc>
                    <a:extLst>
                      <a:ext uri="{0D108BD9-81ED-4DB2-BD59-A6C34878D82A}">
                        <a16:rowId xmlns:a16="http://schemas.microsoft.com/office/drawing/2014/main" xmlns=""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6" name="Table 15">
                <a:extLst>
                  <a:ext uri="{FF2B5EF4-FFF2-40B4-BE49-F238E27FC236}">
                    <a16:creationId xmlns:a16="http://schemas.microsoft.com/office/drawing/2014/main" id="{559F0860-6F55-9645-BE45-BD8A2924F24F}"/>
                  </a:ext>
                </a:extLst>
              </p:cNvPr>
              <p:cNvGraphicFramePr>
                <a:graphicFrameLocks noGrp="1"/>
              </p:cNvGraphicFramePr>
              <p:nvPr>
                <p:extLst>
                  <p:ext uri="{D42A27DB-BD31-4B8C-83A1-F6EECF244321}">
                    <p14:modId xmlns:p14="http://schemas.microsoft.com/office/powerpoint/2010/main" val="2528975685"/>
                  </p:ext>
                </p:extLst>
              </p:nvPr>
            </p:nvGraphicFramePr>
            <p:xfrm>
              <a:off x="2728591"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8795</a:t>
                          </a:r>
                          <a:r>
                            <a:rPr lang="en-GB" sz="1050" b="0" i="0" baseline="0" dirty="0">
                              <a:latin typeface="Gill Sans" panose="020B0502020104020203" pitchFamily="34" charset="-79"/>
                              <a:cs typeface="Gill Sans"/>
                            </a:rPr>
                            <a:t> + 2456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a:latin typeface="Gill Sans" panose="020B0502020104020203" pitchFamily="34" charset="-79"/>
                              <a:cs typeface="Gill Sans"/>
                            </a:rPr>
                            <a:t>= 12 x 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41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3</m:t>
                                  </m:r>
                                </m:num>
                                <m:den>
                                  <m:r>
                                    <a:rPr lang="en-GB" sz="800" b="0" i="1" smtClean="0">
                                      <a:latin typeface="Cambria Math"/>
                                      <a:cs typeface="Gill Sans"/>
                                    </a:rPr>
                                    <m:t>4</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48</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16" name="Table 15">
                <a:extLst>
                  <a:ext uri="{FF2B5EF4-FFF2-40B4-BE49-F238E27FC236}">
                    <a16:creationId xmlns:a16="http://schemas.microsoft.com/office/drawing/2014/main" xmlns="" id="{559F0860-6F55-9645-BE45-BD8A2924F24F}"/>
                  </a:ext>
                </a:extLst>
              </p:cNvPr>
              <p:cNvGraphicFramePr>
                <a:graphicFrameLocks noGrp="1"/>
              </p:cNvGraphicFramePr>
              <p:nvPr>
                <p:extLst>
                  <p:ext uri="{D42A27DB-BD31-4B8C-83A1-F6EECF244321}">
                    <p14:modId xmlns:p14="http://schemas.microsoft.com/office/powerpoint/2010/main" val="2528975685"/>
                  </p:ext>
                </p:extLst>
              </p:nvPr>
            </p:nvGraphicFramePr>
            <p:xfrm>
              <a:off x="2728591"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val="981343791"/>
                        </a:ext>
                      </a:extLst>
                    </a:gridCol>
                    <a:gridCol w="1633983">
                      <a:extLst>
                        <a:ext uri="{9D8B030D-6E8A-4147-A177-3AD203B41FA5}">
                          <a16:colId xmlns:a16="http://schemas.microsoft.com/office/drawing/2014/main" xmlns=""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8795</a:t>
                          </a:r>
                          <a:r>
                            <a:rPr lang="en-GB" sz="1050" b="0" i="0" baseline="0" dirty="0" smtClean="0">
                              <a:latin typeface="Gill Sans" panose="020B0502020104020203" pitchFamily="34" charset="-79"/>
                              <a:cs typeface="Gill Sans"/>
                            </a:rPr>
                            <a:t> + 2456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smtClean="0">
                              <a:latin typeface="Gill Sans" panose="020B0502020104020203" pitchFamily="34" charset="-79"/>
                              <a:cs typeface="Gill Sans"/>
                            </a:rPr>
                            <a:t>= 12 x 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41 </a:t>
                          </a:r>
                          <a:r>
                            <a:rPr lang="en-GB" sz="1050" b="0" i="0" dirty="0" smtClean="0">
                              <a:latin typeface="Cambria Math"/>
                              <a:ea typeface="Cambria Math"/>
                              <a:cs typeface="Gill Sans"/>
                            </a:rPr>
                            <a:t>÷ 100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3"/>
                          <a:stretch>
                            <a:fillRect l="-20522" t="-515556" b="-6667"/>
                          </a:stretch>
                        </a:blipFill>
                      </a:tcPr>
                    </a:tc>
                    <a:extLst>
                      <a:ext uri="{0D108BD9-81ED-4DB2-BD59-A6C34878D82A}">
                        <a16:rowId xmlns:a16="http://schemas.microsoft.com/office/drawing/2014/main" xmlns=""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7" name="Table 16">
                <a:extLst>
                  <a:ext uri="{FF2B5EF4-FFF2-40B4-BE49-F238E27FC236}">
                    <a16:creationId xmlns:a16="http://schemas.microsoft.com/office/drawing/2014/main" id="{39051EF1-B218-5A48-8D11-02FD6AD4171B}"/>
                  </a:ext>
                </a:extLst>
              </p:cNvPr>
              <p:cNvGraphicFramePr>
                <a:graphicFrameLocks noGrp="1"/>
              </p:cNvGraphicFramePr>
              <p:nvPr>
                <p:extLst>
                  <p:ext uri="{D42A27DB-BD31-4B8C-83A1-F6EECF244321}">
                    <p14:modId xmlns:p14="http://schemas.microsoft.com/office/powerpoint/2010/main" val="3341096367"/>
                  </p:ext>
                </p:extLst>
              </p:nvPr>
            </p:nvGraphicFramePr>
            <p:xfrm>
              <a:off x="5212755"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8795</a:t>
                          </a:r>
                          <a:r>
                            <a:rPr lang="en-GB" sz="1050" b="0" i="0" baseline="0" dirty="0">
                              <a:latin typeface="Gill Sans" panose="020B0502020104020203" pitchFamily="34" charset="-79"/>
                              <a:cs typeface="Gill Sans"/>
                            </a:rPr>
                            <a:t> + 2456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a:latin typeface="Gill Sans" panose="020B0502020104020203" pitchFamily="34" charset="-79"/>
                              <a:cs typeface="Gill Sans"/>
                            </a:rPr>
                            <a:t>= 12 x 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41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3</m:t>
                                  </m:r>
                                </m:num>
                                <m:den>
                                  <m:r>
                                    <a:rPr lang="en-GB" sz="800" b="0" i="1" smtClean="0">
                                      <a:latin typeface="Cambria Math"/>
                                      <a:cs typeface="Gill Sans"/>
                                    </a:rPr>
                                    <m:t>4</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48</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17" name="Table 16">
                <a:extLst>
                  <a:ext uri="{FF2B5EF4-FFF2-40B4-BE49-F238E27FC236}">
                    <a16:creationId xmlns:a16="http://schemas.microsoft.com/office/drawing/2014/main" xmlns="" id="{39051EF1-B218-5A48-8D11-02FD6AD4171B}"/>
                  </a:ext>
                </a:extLst>
              </p:cNvPr>
              <p:cNvGraphicFramePr>
                <a:graphicFrameLocks noGrp="1"/>
              </p:cNvGraphicFramePr>
              <p:nvPr>
                <p:extLst>
                  <p:ext uri="{D42A27DB-BD31-4B8C-83A1-F6EECF244321}">
                    <p14:modId xmlns:p14="http://schemas.microsoft.com/office/powerpoint/2010/main" val="3341096367"/>
                  </p:ext>
                </p:extLst>
              </p:nvPr>
            </p:nvGraphicFramePr>
            <p:xfrm>
              <a:off x="5212755"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val="981343791"/>
                        </a:ext>
                      </a:extLst>
                    </a:gridCol>
                    <a:gridCol w="1633983">
                      <a:extLst>
                        <a:ext uri="{9D8B030D-6E8A-4147-A177-3AD203B41FA5}">
                          <a16:colId xmlns:a16="http://schemas.microsoft.com/office/drawing/2014/main" xmlns=""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8795</a:t>
                          </a:r>
                          <a:r>
                            <a:rPr lang="en-GB" sz="1050" b="0" i="0" baseline="0" dirty="0" smtClean="0">
                              <a:latin typeface="Gill Sans" panose="020B0502020104020203" pitchFamily="34" charset="-79"/>
                              <a:cs typeface="Gill Sans"/>
                            </a:rPr>
                            <a:t> + 2456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smtClean="0">
                              <a:latin typeface="Gill Sans" panose="020B0502020104020203" pitchFamily="34" charset="-79"/>
                              <a:cs typeface="Gill Sans"/>
                            </a:rPr>
                            <a:t>= 12 x 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41 </a:t>
                          </a:r>
                          <a:r>
                            <a:rPr lang="en-GB" sz="1050" b="0" i="0" dirty="0" smtClean="0">
                              <a:latin typeface="Cambria Math"/>
                              <a:ea typeface="Cambria Math"/>
                              <a:cs typeface="Gill Sans"/>
                            </a:rPr>
                            <a:t>÷ 100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4"/>
                          <a:stretch>
                            <a:fillRect l="-20149" t="-515556" r="-373" b="-6667"/>
                          </a:stretch>
                        </a:blipFill>
                      </a:tcPr>
                    </a:tc>
                    <a:extLst>
                      <a:ext uri="{0D108BD9-81ED-4DB2-BD59-A6C34878D82A}">
                        <a16:rowId xmlns:a16="http://schemas.microsoft.com/office/drawing/2014/main" xmlns=""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8" name="Table 17">
                <a:extLst>
                  <a:ext uri="{FF2B5EF4-FFF2-40B4-BE49-F238E27FC236}">
                    <a16:creationId xmlns:a16="http://schemas.microsoft.com/office/drawing/2014/main" id="{46DCB66E-757E-494C-A8E4-E2AB811E29E3}"/>
                  </a:ext>
                </a:extLst>
              </p:cNvPr>
              <p:cNvGraphicFramePr>
                <a:graphicFrameLocks noGrp="1"/>
              </p:cNvGraphicFramePr>
              <p:nvPr>
                <p:extLst>
                  <p:ext uri="{D42A27DB-BD31-4B8C-83A1-F6EECF244321}">
                    <p14:modId xmlns:p14="http://schemas.microsoft.com/office/powerpoint/2010/main" val="1961355366"/>
                  </p:ext>
                </p:extLst>
              </p:nvPr>
            </p:nvGraphicFramePr>
            <p:xfrm>
              <a:off x="7644716"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8795</a:t>
                          </a:r>
                          <a:r>
                            <a:rPr lang="en-GB" sz="1050" b="0" i="0" baseline="0" dirty="0">
                              <a:latin typeface="Gill Sans" panose="020B0502020104020203" pitchFamily="34" charset="-79"/>
                              <a:cs typeface="Gill Sans"/>
                            </a:rPr>
                            <a:t> + 2456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a:latin typeface="Gill Sans" panose="020B0502020104020203" pitchFamily="34" charset="-79"/>
                              <a:cs typeface="Gill Sans"/>
                            </a:rPr>
                            <a:t>= 12 x 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41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3</m:t>
                                  </m:r>
                                </m:num>
                                <m:den>
                                  <m:r>
                                    <a:rPr lang="en-GB" sz="800" b="0" i="1" smtClean="0">
                                      <a:latin typeface="Cambria Math"/>
                                      <a:cs typeface="Gill Sans"/>
                                    </a:rPr>
                                    <m:t>4</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48</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18" name="Table 17">
                <a:extLst>
                  <a:ext uri="{FF2B5EF4-FFF2-40B4-BE49-F238E27FC236}">
                    <a16:creationId xmlns:a16="http://schemas.microsoft.com/office/drawing/2014/main" xmlns="" id="{46DCB66E-757E-494C-A8E4-E2AB811E29E3}"/>
                  </a:ext>
                </a:extLst>
              </p:cNvPr>
              <p:cNvGraphicFramePr>
                <a:graphicFrameLocks noGrp="1"/>
              </p:cNvGraphicFramePr>
              <p:nvPr>
                <p:extLst>
                  <p:ext uri="{D42A27DB-BD31-4B8C-83A1-F6EECF244321}">
                    <p14:modId xmlns:p14="http://schemas.microsoft.com/office/powerpoint/2010/main" val="1961355366"/>
                  </p:ext>
                </p:extLst>
              </p:nvPr>
            </p:nvGraphicFramePr>
            <p:xfrm>
              <a:off x="7644716"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val="981343791"/>
                        </a:ext>
                      </a:extLst>
                    </a:gridCol>
                    <a:gridCol w="1633983">
                      <a:extLst>
                        <a:ext uri="{9D8B030D-6E8A-4147-A177-3AD203B41FA5}">
                          <a16:colId xmlns:a16="http://schemas.microsoft.com/office/drawing/2014/main" xmlns=""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8795</a:t>
                          </a:r>
                          <a:r>
                            <a:rPr lang="en-GB" sz="1050" b="0" i="0" baseline="0" dirty="0" smtClean="0">
                              <a:latin typeface="Gill Sans" panose="020B0502020104020203" pitchFamily="34" charset="-79"/>
                              <a:cs typeface="Gill Sans"/>
                            </a:rPr>
                            <a:t> + 2456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smtClean="0">
                              <a:latin typeface="Gill Sans" panose="020B0502020104020203" pitchFamily="34" charset="-79"/>
                              <a:cs typeface="Gill Sans"/>
                            </a:rPr>
                            <a:t>= 12 x 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41 </a:t>
                          </a:r>
                          <a:r>
                            <a:rPr lang="en-GB" sz="1050" b="0" i="0" dirty="0" smtClean="0">
                              <a:latin typeface="Cambria Math"/>
                              <a:ea typeface="Cambria Math"/>
                              <a:cs typeface="Gill Sans"/>
                            </a:rPr>
                            <a:t>÷ 100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5"/>
                          <a:stretch>
                            <a:fillRect l="-20149" t="-515556" r="-373" b="-6667"/>
                          </a:stretch>
                        </a:blipFill>
                      </a:tcPr>
                    </a:tc>
                    <a:extLst>
                      <a:ext uri="{0D108BD9-81ED-4DB2-BD59-A6C34878D82A}">
                        <a16:rowId xmlns:a16="http://schemas.microsoft.com/office/drawing/2014/main" xmlns=""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9" name="Table 18">
                <a:extLst>
                  <a:ext uri="{FF2B5EF4-FFF2-40B4-BE49-F238E27FC236}">
                    <a16:creationId xmlns:a16="http://schemas.microsoft.com/office/drawing/2014/main" id="{03416A24-DA59-FF47-805D-C2894104A84C}"/>
                  </a:ext>
                </a:extLst>
              </p:cNvPr>
              <p:cNvGraphicFramePr>
                <a:graphicFrameLocks noGrp="1"/>
              </p:cNvGraphicFramePr>
              <p:nvPr>
                <p:extLst>
                  <p:ext uri="{D42A27DB-BD31-4B8C-83A1-F6EECF244321}">
                    <p14:modId xmlns:p14="http://schemas.microsoft.com/office/powerpoint/2010/main" val="3086185439"/>
                  </p:ext>
                </p:extLst>
              </p:nvPr>
            </p:nvGraphicFramePr>
            <p:xfrm>
              <a:off x="296630"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8795</a:t>
                          </a:r>
                          <a:r>
                            <a:rPr lang="en-GB" sz="1050" b="0" i="0" baseline="0" dirty="0">
                              <a:latin typeface="Gill Sans" panose="020B0502020104020203" pitchFamily="34" charset="-79"/>
                              <a:cs typeface="Gill Sans"/>
                            </a:rPr>
                            <a:t> + 2456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a:latin typeface="Gill Sans" panose="020B0502020104020203" pitchFamily="34" charset="-79"/>
                              <a:cs typeface="Gill Sans"/>
                            </a:rPr>
                            <a:t>= 12 x 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41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3</m:t>
                                  </m:r>
                                </m:num>
                                <m:den>
                                  <m:r>
                                    <a:rPr lang="en-GB" sz="800" b="0" i="1" smtClean="0">
                                      <a:latin typeface="Cambria Math"/>
                                      <a:cs typeface="Gill Sans"/>
                                    </a:rPr>
                                    <m:t>4</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48</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19" name="Table 18">
                <a:extLst>
                  <a:ext uri="{FF2B5EF4-FFF2-40B4-BE49-F238E27FC236}">
                    <a16:creationId xmlns:a16="http://schemas.microsoft.com/office/drawing/2014/main" xmlns="" id="{03416A24-DA59-FF47-805D-C2894104A84C}"/>
                  </a:ext>
                </a:extLst>
              </p:cNvPr>
              <p:cNvGraphicFramePr>
                <a:graphicFrameLocks noGrp="1"/>
              </p:cNvGraphicFramePr>
              <p:nvPr>
                <p:extLst>
                  <p:ext uri="{D42A27DB-BD31-4B8C-83A1-F6EECF244321}">
                    <p14:modId xmlns:p14="http://schemas.microsoft.com/office/powerpoint/2010/main" val="3086185439"/>
                  </p:ext>
                </p:extLst>
              </p:nvPr>
            </p:nvGraphicFramePr>
            <p:xfrm>
              <a:off x="296630"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val="981343791"/>
                        </a:ext>
                      </a:extLst>
                    </a:gridCol>
                    <a:gridCol w="1633983">
                      <a:extLst>
                        <a:ext uri="{9D8B030D-6E8A-4147-A177-3AD203B41FA5}">
                          <a16:colId xmlns:a16="http://schemas.microsoft.com/office/drawing/2014/main" xmlns=""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8795</a:t>
                          </a:r>
                          <a:r>
                            <a:rPr lang="en-GB" sz="1050" b="0" i="0" baseline="0" dirty="0" smtClean="0">
                              <a:latin typeface="Gill Sans" panose="020B0502020104020203" pitchFamily="34" charset="-79"/>
                              <a:cs typeface="Gill Sans"/>
                            </a:rPr>
                            <a:t> + 2456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smtClean="0">
                              <a:latin typeface="Gill Sans" panose="020B0502020104020203" pitchFamily="34" charset="-79"/>
                              <a:cs typeface="Gill Sans"/>
                            </a:rPr>
                            <a:t>= 12 x 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41 </a:t>
                          </a:r>
                          <a:r>
                            <a:rPr lang="en-GB" sz="1050" b="0" i="0" dirty="0" smtClean="0">
                              <a:latin typeface="Cambria Math"/>
                              <a:ea typeface="Cambria Math"/>
                              <a:cs typeface="Gill Sans"/>
                            </a:rPr>
                            <a:t>÷ 100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6"/>
                          <a:stretch>
                            <a:fillRect l="-20522" t="-515556" b="-8889"/>
                          </a:stretch>
                        </a:blipFill>
                      </a:tcPr>
                    </a:tc>
                    <a:extLst>
                      <a:ext uri="{0D108BD9-81ED-4DB2-BD59-A6C34878D82A}">
                        <a16:rowId xmlns:a16="http://schemas.microsoft.com/office/drawing/2014/main" xmlns=""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0" name="Table 19">
                <a:extLst>
                  <a:ext uri="{FF2B5EF4-FFF2-40B4-BE49-F238E27FC236}">
                    <a16:creationId xmlns:a16="http://schemas.microsoft.com/office/drawing/2014/main" id="{9FC8FBE8-FEE3-FE4F-AA0C-1876607E86CA}"/>
                  </a:ext>
                </a:extLst>
              </p:cNvPr>
              <p:cNvGraphicFramePr>
                <a:graphicFrameLocks noGrp="1"/>
              </p:cNvGraphicFramePr>
              <p:nvPr>
                <p:extLst>
                  <p:ext uri="{D42A27DB-BD31-4B8C-83A1-F6EECF244321}">
                    <p14:modId xmlns:p14="http://schemas.microsoft.com/office/powerpoint/2010/main" val="3996260804"/>
                  </p:ext>
                </p:extLst>
              </p:nvPr>
            </p:nvGraphicFramePr>
            <p:xfrm>
              <a:off x="2728591"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8795</a:t>
                          </a:r>
                          <a:r>
                            <a:rPr lang="en-GB" sz="1050" b="0" i="0" baseline="0" dirty="0">
                              <a:latin typeface="Gill Sans" panose="020B0502020104020203" pitchFamily="34" charset="-79"/>
                              <a:cs typeface="Gill Sans"/>
                            </a:rPr>
                            <a:t> + 2456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a:latin typeface="Gill Sans" panose="020B0502020104020203" pitchFamily="34" charset="-79"/>
                              <a:cs typeface="Gill Sans"/>
                            </a:rPr>
                            <a:t>= 12 x 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41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3</m:t>
                                  </m:r>
                                </m:num>
                                <m:den>
                                  <m:r>
                                    <a:rPr lang="en-GB" sz="800" b="0" i="1" smtClean="0">
                                      <a:latin typeface="Cambria Math"/>
                                      <a:cs typeface="Gill Sans"/>
                                    </a:rPr>
                                    <m:t>4</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48</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0" name="Table 19">
                <a:extLst>
                  <a:ext uri="{FF2B5EF4-FFF2-40B4-BE49-F238E27FC236}">
                    <a16:creationId xmlns:a16="http://schemas.microsoft.com/office/drawing/2014/main" xmlns="" id="{9FC8FBE8-FEE3-FE4F-AA0C-1876607E86CA}"/>
                  </a:ext>
                </a:extLst>
              </p:cNvPr>
              <p:cNvGraphicFramePr>
                <a:graphicFrameLocks noGrp="1"/>
              </p:cNvGraphicFramePr>
              <p:nvPr>
                <p:extLst>
                  <p:ext uri="{D42A27DB-BD31-4B8C-83A1-F6EECF244321}">
                    <p14:modId xmlns:p14="http://schemas.microsoft.com/office/powerpoint/2010/main" val="3996260804"/>
                  </p:ext>
                </p:extLst>
              </p:nvPr>
            </p:nvGraphicFramePr>
            <p:xfrm>
              <a:off x="2728591"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val="981343791"/>
                        </a:ext>
                      </a:extLst>
                    </a:gridCol>
                    <a:gridCol w="1633983">
                      <a:extLst>
                        <a:ext uri="{9D8B030D-6E8A-4147-A177-3AD203B41FA5}">
                          <a16:colId xmlns:a16="http://schemas.microsoft.com/office/drawing/2014/main" xmlns=""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8795</a:t>
                          </a:r>
                          <a:r>
                            <a:rPr lang="en-GB" sz="1050" b="0" i="0" baseline="0" dirty="0" smtClean="0">
                              <a:latin typeface="Gill Sans" panose="020B0502020104020203" pitchFamily="34" charset="-79"/>
                              <a:cs typeface="Gill Sans"/>
                            </a:rPr>
                            <a:t> + 2456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smtClean="0">
                              <a:latin typeface="Gill Sans" panose="020B0502020104020203" pitchFamily="34" charset="-79"/>
                              <a:cs typeface="Gill Sans"/>
                            </a:rPr>
                            <a:t>= 12 x 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41 </a:t>
                          </a:r>
                          <a:r>
                            <a:rPr lang="en-GB" sz="1050" b="0" i="0" dirty="0" smtClean="0">
                              <a:latin typeface="Cambria Math"/>
                              <a:ea typeface="Cambria Math"/>
                              <a:cs typeface="Gill Sans"/>
                            </a:rPr>
                            <a:t>÷ 100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7"/>
                          <a:stretch>
                            <a:fillRect l="-20522" t="-515556" b="-8889"/>
                          </a:stretch>
                        </a:blipFill>
                      </a:tcPr>
                    </a:tc>
                    <a:extLst>
                      <a:ext uri="{0D108BD9-81ED-4DB2-BD59-A6C34878D82A}">
                        <a16:rowId xmlns:a16="http://schemas.microsoft.com/office/drawing/2014/main" xmlns=""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1" name="Table 20">
                <a:extLst>
                  <a:ext uri="{FF2B5EF4-FFF2-40B4-BE49-F238E27FC236}">
                    <a16:creationId xmlns:a16="http://schemas.microsoft.com/office/drawing/2014/main" id="{6DCFABED-8DBB-6B46-9555-CA26AAB4BADC}"/>
                  </a:ext>
                </a:extLst>
              </p:cNvPr>
              <p:cNvGraphicFramePr>
                <a:graphicFrameLocks noGrp="1"/>
              </p:cNvGraphicFramePr>
              <p:nvPr>
                <p:extLst>
                  <p:ext uri="{D42A27DB-BD31-4B8C-83A1-F6EECF244321}">
                    <p14:modId xmlns:p14="http://schemas.microsoft.com/office/powerpoint/2010/main" val="2782287017"/>
                  </p:ext>
                </p:extLst>
              </p:nvPr>
            </p:nvGraphicFramePr>
            <p:xfrm>
              <a:off x="5212755"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8795</a:t>
                          </a:r>
                          <a:r>
                            <a:rPr lang="en-GB" sz="1050" b="0" i="0" baseline="0" dirty="0">
                              <a:latin typeface="Gill Sans" panose="020B0502020104020203" pitchFamily="34" charset="-79"/>
                              <a:cs typeface="Gill Sans"/>
                            </a:rPr>
                            <a:t> + 2456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a:latin typeface="Gill Sans" panose="020B0502020104020203" pitchFamily="34" charset="-79"/>
                              <a:cs typeface="Gill Sans"/>
                            </a:rPr>
                            <a:t>= 12 x 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41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3</m:t>
                                  </m:r>
                                </m:num>
                                <m:den>
                                  <m:r>
                                    <a:rPr lang="en-GB" sz="800" b="0" i="1" smtClean="0">
                                      <a:latin typeface="Cambria Math"/>
                                      <a:cs typeface="Gill Sans"/>
                                    </a:rPr>
                                    <m:t>4</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48</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1" name="Table 20">
                <a:extLst>
                  <a:ext uri="{FF2B5EF4-FFF2-40B4-BE49-F238E27FC236}">
                    <a16:creationId xmlns:a16="http://schemas.microsoft.com/office/drawing/2014/main" xmlns="" id="{6DCFABED-8DBB-6B46-9555-CA26AAB4BADC}"/>
                  </a:ext>
                </a:extLst>
              </p:cNvPr>
              <p:cNvGraphicFramePr>
                <a:graphicFrameLocks noGrp="1"/>
              </p:cNvGraphicFramePr>
              <p:nvPr>
                <p:extLst>
                  <p:ext uri="{D42A27DB-BD31-4B8C-83A1-F6EECF244321}">
                    <p14:modId xmlns:p14="http://schemas.microsoft.com/office/powerpoint/2010/main" val="2782287017"/>
                  </p:ext>
                </p:extLst>
              </p:nvPr>
            </p:nvGraphicFramePr>
            <p:xfrm>
              <a:off x="5212755"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val="981343791"/>
                        </a:ext>
                      </a:extLst>
                    </a:gridCol>
                    <a:gridCol w="1633983">
                      <a:extLst>
                        <a:ext uri="{9D8B030D-6E8A-4147-A177-3AD203B41FA5}">
                          <a16:colId xmlns:a16="http://schemas.microsoft.com/office/drawing/2014/main" xmlns=""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8795</a:t>
                          </a:r>
                          <a:r>
                            <a:rPr lang="en-GB" sz="1050" b="0" i="0" baseline="0" dirty="0" smtClean="0">
                              <a:latin typeface="Gill Sans" panose="020B0502020104020203" pitchFamily="34" charset="-79"/>
                              <a:cs typeface="Gill Sans"/>
                            </a:rPr>
                            <a:t> + 2456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smtClean="0">
                              <a:latin typeface="Gill Sans" panose="020B0502020104020203" pitchFamily="34" charset="-79"/>
                              <a:cs typeface="Gill Sans"/>
                            </a:rPr>
                            <a:t>= 12 x 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41 </a:t>
                          </a:r>
                          <a:r>
                            <a:rPr lang="en-GB" sz="1050" b="0" i="0" dirty="0" smtClean="0">
                              <a:latin typeface="Cambria Math"/>
                              <a:ea typeface="Cambria Math"/>
                              <a:cs typeface="Gill Sans"/>
                            </a:rPr>
                            <a:t>÷ 100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8"/>
                          <a:stretch>
                            <a:fillRect l="-20149" t="-515556" r="-373" b="-8889"/>
                          </a:stretch>
                        </a:blipFill>
                      </a:tcPr>
                    </a:tc>
                    <a:extLst>
                      <a:ext uri="{0D108BD9-81ED-4DB2-BD59-A6C34878D82A}">
                        <a16:rowId xmlns:a16="http://schemas.microsoft.com/office/drawing/2014/main" xmlns=""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2" name="Table 21">
                <a:extLst>
                  <a:ext uri="{FF2B5EF4-FFF2-40B4-BE49-F238E27FC236}">
                    <a16:creationId xmlns:a16="http://schemas.microsoft.com/office/drawing/2014/main" id="{C5C30585-61B6-6044-B406-8BF7E72FE6CC}"/>
                  </a:ext>
                </a:extLst>
              </p:cNvPr>
              <p:cNvGraphicFramePr>
                <a:graphicFrameLocks noGrp="1"/>
              </p:cNvGraphicFramePr>
              <p:nvPr>
                <p:extLst>
                  <p:ext uri="{D42A27DB-BD31-4B8C-83A1-F6EECF244321}">
                    <p14:modId xmlns:p14="http://schemas.microsoft.com/office/powerpoint/2010/main" val="3890427318"/>
                  </p:ext>
                </p:extLst>
              </p:nvPr>
            </p:nvGraphicFramePr>
            <p:xfrm>
              <a:off x="7644716"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8795</a:t>
                          </a:r>
                          <a:r>
                            <a:rPr lang="en-GB" sz="1050" b="0" i="0" baseline="0" dirty="0">
                              <a:latin typeface="Gill Sans" panose="020B0502020104020203" pitchFamily="34" charset="-79"/>
                              <a:cs typeface="Gill Sans"/>
                            </a:rPr>
                            <a:t> + 2456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a:latin typeface="Gill Sans" panose="020B0502020104020203" pitchFamily="34" charset="-79"/>
                              <a:cs typeface="Gill Sans"/>
                            </a:rPr>
                            <a:t>= 12 x 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41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3</m:t>
                                  </m:r>
                                </m:num>
                                <m:den>
                                  <m:r>
                                    <a:rPr lang="en-GB" sz="800" b="0" i="1" smtClean="0">
                                      <a:latin typeface="Cambria Math"/>
                                      <a:cs typeface="Gill Sans"/>
                                    </a:rPr>
                                    <m:t>4</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48</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2" name="Table 21">
                <a:extLst>
                  <a:ext uri="{FF2B5EF4-FFF2-40B4-BE49-F238E27FC236}">
                    <a16:creationId xmlns:a16="http://schemas.microsoft.com/office/drawing/2014/main" xmlns="" id="{C5C30585-61B6-6044-B406-8BF7E72FE6CC}"/>
                  </a:ext>
                </a:extLst>
              </p:cNvPr>
              <p:cNvGraphicFramePr>
                <a:graphicFrameLocks noGrp="1"/>
              </p:cNvGraphicFramePr>
              <p:nvPr>
                <p:extLst>
                  <p:ext uri="{D42A27DB-BD31-4B8C-83A1-F6EECF244321}">
                    <p14:modId xmlns:p14="http://schemas.microsoft.com/office/powerpoint/2010/main" val="3890427318"/>
                  </p:ext>
                </p:extLst>
              </p:nvPr>
            </p:nvGraphicFramePr>
            <p:xfrm>
              <a:off x="7644716"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val="981343791"/>
                        </a:ext>
                      </a:extLst>
                    </a:gridCol>
                    <a:gridCol w="1633983">
                      <a:extLst>
                        <a:ext uri="{9D8B030D-6E8A-4147-A177-3AD203B41FA5}">
                          <a16:colId xmlns:a16="http://schemas.microsoft.com/office/drawing/2014/main" xmlns=""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8795</a:t>
                          </a:r>
                          <a:r>
                            <a:rPr lang="en-GB" sz="1050" b="0" i="0" baseline="0" dirty="0" smtClean="0">
                              <a:latin typeface="Gill Sans" panose="020B0502020104020203" pitchFamily="34" charset="-79"/>
                              <a:cs typeface="Gill Sans"/>
                            </a:rPr>
                            <a:t> + 2456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smtClean="0">
                              <a:latin typeface="Gill Sans" panose="020B0502020104020203" pitchFamily="34" charset="-79"/>
                              <a:cs typeface="Gill Sans"/>
                            </a:rPr>
                            <a:t>= 12 x 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41 </a:t>
                          </a:r>
                          <a:r>
                            <a:rPr lang="en-GB" sz="1050" b="0" i="0" dirty="0" smtClean="0">
                              <a:latin typeface="Cambria Math"/>
                              <a:ea typeface="Cambria Math"/>
                              <a:cs typeface="Gill Sans"/>
                            </a:rPr>
                            <a:t>÷ 100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9"/>
                          <a:stretch>
                            <a:fillRect l="-20149" t="-515556" r="-373" b="-8889"/>
                          </a:stretch>
                        </a:blipFill>
                      </a:tcPr>
                    </a:tc>
                    <a:extLst>
                      <a:ext uri="{0D108BD9-81ED-4DB2-BD59-A6C34878D82A}">
                        <a16:rowId xmlns:a16="http://schemas.microsoft.com/office/drawing/2014/main" xmlns=""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3" name="Table 22">
                <a:extLst>
                  <a:ext uri="{FF2B5EF4-FFF2-40B4-BE49-F238E27FC236}">
                    <a16:creationId xmlns:a16="http://schemas.microsoft.com/office/drawing/2014/main" id="{1A3F7613-F2DA-1549-B51D-530C657744A4}"/>
                  </a:ext>
                </a:extLst>
              </p:cNvPr>
              <p:cNvGraphicFramePr>
                <a:graphicFrameLocks noGrp="1"/>
              </p:cNvGraphicFramePr>
              <p:nvPr>
                <p:extLst>
                  <p:ext uri="{D42A27DB-BD31-4B8C-83A1-F6EECF244321}">
                    <p14:modId xmlns:p14="http://schemas.microsoft.com/office/powerpoint/2010/main" val="1324889599"/>
                  </p:ext>
                </p:extLst>
              </p:nvPr>
            </p:nvGraphicFramePr>
            <p:xfrm>
              <a:off x="296630"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8795</a:t>
                          </a:r>
                          <a:r>
                            <a:rPr lang="en-GB" sz="1050" b="0" i="0" baseline="0" dirty="0">
                              <a:latin typeface="Gill Sans" panose="020B0502020104020203" pitchFamily="34" charset="-79"/>
                              <a:cs typeface="Gill Sans"/>
                            </a:rPr>
                            <a:t> + 2456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a:latin typeface="Gill Sans" panose="020B0502020104020203" pitchFamily="34" charset="-79"/>
                              <a:cs typeface="Gill Sans"/>
                            </a:rPr>
                            <a:t>= 12 x 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41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3</m:t>
                                  </m:r>
                                </m:num>
                                <m:den>
                                  <m:r>
                                    <a:rPr lang="en-GB" sz="800" b="0" i="1" smtClean="0">
                                      <a:latin typeface="Cambria Math"/>
                                      <a:cs typeface="Gill Sans"/>
                                    </a:rPr>
                                    <m:t>4</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48</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3" name="Table 22">
                <a:extLst>
                  <a:ext uri="{FF2B5EF4-FFF2-40B4-BE49-F238E27FC236}">
                    <a16:creationId xmlns:a16="http://schemas.microsoft.com/office/drawing/2014/main" xmlns="" id="{1A3F7613-F2DA-1549-B51D-530C657744A4}"/>
                  </a:ext>
                </a:extLst>
              </p:cNvPr>
              <p:cNvGraphicFramePr>
                <a:graphicFrameLocks noGrp="1"/>
              </p:cNvGraphicFramePr>
              <p:nvPr>
                <p:extLst>
                  <p:ext uri="{D42A27DB-BD31-4B8C-83A1-F6EECF244321}">
                    <p14:modId xmlns:p14="http://schemas.microsoft.com/office/powerpoint/2010/main" val="1324889599"/>
                  </p:ext>
                </p:extLst>
              </p:nvPr>
            </p:nvGraphicFramePr>
            <p:xfrm>
              <a:off x="296630"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val="981343791"/>
                        </a:ext>
                      </a:extLst>
                    </a:gridCol>
                    <a:gridCol w="1633983">
                      <a:extLst>
                        <a:ext uri="{9D8B030D-6E8A-4147-A177-3AD203B41FA5}">
                          <a16:colId xmlns:a16="http://schemas.microsoft.com/office/drawing/2014/main" xmlns=""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8795</a:t>
                          </a:r>
                          <a:r>
                            <a:rPr lang="en-GB" sz="1050" b="0" i="0" baseline="0" dirty="0" smtClean="0">
                              <a:latin typeface="Gill Sans" panose="020B0502020104020203" pitchFamily="34" charset="-79"/>
                              <a:cs typeface="Gill Sans"/>
                            </a:rPr>
                            <a:t> + 2456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smtClean="0">
                              <a:latin typeface="Gill Sans" panose="020B0502020104020203" pitchFamily="34" charset="-79"/>
                              <a:cs typeface="Gill Sans"/>
                            </a:rPr>
                            <a:t>= 12 x 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41 </a:t>
                          </a:r>
                          <a:r>
                            <a:rPr lang="en-GB" sz="1050" b="0" i="0" dirty="0" smtClean="0">
                              <a:latin typeface="Cambria Math"/>
                              <a:ea typeface="Cambria Math"/>
                              <a:cs typeface="Gill Sans"/>
                            </a:rPr>
                            <a:t>÷ 100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10"/>
                          <a:stretch>
                            <a:fillRect l="-20522" t="-515556" b="-8889"/>
                          </a:stretch>
                        </a:blipFill>
                      </a:tcPr>
                    </a:tc>
                    <a:extLst>
                      <a:ext uri="{0D108BD9-81ED-4DB2-BD59-A6C34878D82A}">
                        <a16:rowId xmlns:a16="http://schemas.microsoft.com/office/drawing/2014/main" xmlns=""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4" name="Table 23">
                <a:extLst>
                  <a:ext uri="{FF2B5EF4-FFF2-40B4-BE49-F238E27FC236}">
                    <a16:creationId xmlns:a16="http://schemas.microsoft.com/office/drawing/2014/main" id="{FD303542-7540-734A-BB06-D458E1734ED9}"/>
                  </a:ext>
                </a:extLst>
              </p:cNvPr>
              <p:cNvGraphicFramePr>
                <a:graphicFrameLocks noGrp="1"/>
              </p:cNvGraphicFramePr>
              <p:nvPr>
                <p:extLst>
                  <p:ext uri="{D42A27DB-BD31-4B8C-83A1-F6EECF244321}">
                    <p14:modId xmlns:p14="http://schemas.microsoft.com/office/powerpoint/2010/main" val="4275966930"/>
                  </p:ext>
                </p:extLst>
              </p:nvPr>
            </p:nvGraphicFramePr>
            <p:xfrm>
              <a:off x="2728591"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8795</a:t>
                          </a:r>
                          <a:r>
                            <a:rPr lang="en-GB" sz="1050" b="0" i="0" baseline="0" dirty="0">
                              <a:latin typeface="Gill Sans" panose="020B0502020104020203" pitchFamily="34" charset="-79"/>
                              <a:cs typeface="Gill Sans"/>
                            </a:rPr>
                            <a:t> + 2456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a:latin typeface="Gill Sans" panose="020B0502020104020203" pitchFamily="34" charset="-79"/>
                              <a:cs typeface="Gill Sans"/>
                            </a:rPr>
                            <a:t>= 12 x 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41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3</m:t>
                                  </m:r>
                                </m:num>
                                <m:den>
                                  <m:r>
                                    <a:rPr lang="en-GB" sz="800" b="0" i="1" smtClean="0">
                                      <a:latin typeface="Cambria Math"/>
                                      <a:cs typeface="Gill Sans"/>
                                    </a:rPr>
                                    <m:t>4</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48</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4" name="Table 23">
                <a:extLst>
                  <a:ext uri="{FF2B5EF4-FFF2-40B4-BE49-F238E27FC236}">
                    <a16:creationId xmlns:a16="http://schemas.microsoft.com/office/drawing/2014/main" xmlns="" id="{FD303542-7540-734A-BB06-D458E1734ED9}"/>
                  </a:ext>
                </a:extLst>
              </p:cNvPr>
              <p:cNvGraphicFramePr>
                <a:graphicFrameLocks noGrp="1"/>
              </p:cNvGraphicFramePr>
              <p:nvPr>
                <p:extLst>
                  <p:ext uri="{D42A27DB-BD31-4B8C-83A1-F6EECF244321}">
                    <p14:modId xmlns:p14="http://schemas.microsoft.com/office/powerpoint/2010/main" val="4275966930"/>
                  </p:ext>
                </p:extLst>
              </p:nvPr>
            </p:nvGraphicFramePr>
            <p:xfrm>
              <a:off x="2728591"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val="981343791"/>
                        </a:ext>
                      </a:extLst>
                    </a:gridCol>
                    <a:gridCol w="1633983">
                      <a:extLst>
                        <a:ext uri="{9D8B030D-6E8A-4147-A177-3AD203B41FA5}">
                          <a16:colId xmlns:a16="http://schemas.microsoft.com/office/drawing/2014/main" xmlns=""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8795</a:t>
                          </a:r>
                          <a:r>
                            <a:rPr lang="en-GB" sz="1050" b="0" i="0" baseline="0" dirty="0" smtClean="0">
                              <a:latin typeface="Gill Sans" panose="020B0502020104020203" pitchFamily="34" charset="-79"/>
                              <a:cs typeface="Gill Sans"/>
                            </a:rPr>
                            <a:t> + 2456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smtClean="0">
                              <a:latin typeface="Gill Sans" panose="020B0502020104020203" pitchFamily="34" charset="-79"/>
                              <a:cs typeface="Gill Sans"/>
                            </a:rPr>
                            <a:t>= 12 x 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41 </a:t>
                          </a:r>
                          <a:r>
                            <a:rPr lang="en-GB" sz="1050" b="0" i="0" dirty="0" smtClean="0">
                              <a:latin typeface="Cambria Math"/>
                              <a:ea typeface="Cambria Math"/>
                              <a:cs typeface="Gill Sans"/>
                            </a:rPr>
                            <a:t>÷ 100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11"/>
                          <a:stretch>
                            <a:fillRect l="-20522" t="-515556" b="-8889"/>
                          </a:stretch>
                        </a:blipFill>
                      </a:tcPr>
                    </a:tc>
                    <a:extLst>
                      <a:ext uri="{0D108BD9-81ED-4DB2-BD59-A6C34878D82A}">
                        <a16:rowId xmlns:a16="http://schemas.microsoft.com/office/drawing/2014/main" xmlns=""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5" name="Table 24">
                <a:extLst>
                  <a:ext uri="{FF2B5EF4-FFF2-40B4-BE49-F238E27FC236}">
                    <a16:creationId xmlns:a16="http://schemas.microsoft.com/office/drawing/2014/main" id="{6593BC1E-2B58-6349-83D3-7CE25E8F5B19}"/>
                  </a:ext>
                </a:extLst>
              </p:cNvPr>
              <p:cNvGraphicFramePr>
                <a:graphicFrameLocks noGrp="1"/>
              </p:cNvGraphicFramePr>
              <p:nvPr>
                <p:extLst>
                  <p:ext uri="{D42A27DB-BD31-4B8C-83A1-F6EECF244321}">
                    <p14:modId xmlns:p14="http://schemas.microsoft.com/office/powerpoint/2010/main" val="131930876"/>
                  </p:ext>
                </p:extLst>
              </p:nvPr>
            </p:nvGraphicFramePr>
            <p:xfrm>
              <a:off x="5212755"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8795</a:t>
                          </a:r>
                          <a:r>
                            <a:rPr lang="en-GB" sz="1050" b="0" i="0" baseline="0" dirty="0">
                              <a:latin typeface="Gill Sans" panose="020B0502020104020203" pitchFamily="34" charset="-79"/>
                              <a:cs typeface="Gill Sans"/>
                            </a:rPr>
                            <a:t> + 2456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a:latin typeface="Gill Sans" panose="020B0502020104020203" pitchFamily="34" charset="-79"/>
                              <a:cs typeface="Gill Sans"/>
                            </a:rPr>
                            <a:t>= 12 x 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41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3</m:t>
                                  </m:r>
                                </m:num>
                                <m:den>
                                  <m:r>
                                    <a:rPr lang="en-GB" sz="800" b="0" i="1" smtClean="0">
                                      <a:latin typeface="Cambria Math"/>
                                      <a:cs typeface="Gill Sans"/>
                                    </a:rPr>
                                    <m:t>4</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48</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5" name="Table 24">
                <a:extLst>
                  <a:ext uri="{FF2B5EF4-FFF2-40B4-BE49-F238E27FC236}">
                    <a16:creationId xmlns:a16="http://schemas.microsoft.com/office/drawing/2014/main" xmlns="" id="{6593BC1E-2B58-6349-83D3-7CE25E8F5B19}"/>
                  </a:ext>
                </a:extLst>
              </p:cNvPr>
              <p:cNvGraphicFramePr>
                <a:graphicFrameLocks noGrp="1"/>
              </p:cNvGraphicFramePr>
              <p:nvPr>
                <p:extLst>
                  <p:ext uri="{D42A27DB-BD31-4B8C-83A1-F6EECF244321}">
                    <p14:modId xmlns:p14="http://schemas.microsoft.com/office/powerpoint/2010/main" val="131930876"/>
                  </p:ext>
                </p:extLst>
              </p:nvPr>
            </p:nvGraphicFramePr>
            <p:xfrm>
              <a:off x="5212755"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val="981343791"/>
                        </a:ext>
                      </a:extLst>
                    </a:gridCol>
                    <a:gridCol w="1633983">
                      <a:extLst>
                        <a:ext uri="{9D8B030D-6E8A-4147-A177-3AD203B41FA5}">
                          <a16:colId xmlns:a16="http://schemas.microsoft.com/office/drawing/2014/main" xmlns=""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8795</a:t>
                          </a:r>
                          <a:r>
                            <a:rPr lang="en-GB" sz="1050" b="0" i="0" baseline="0" dirty="0" smtClean="0">
                              <a:latin typeface="Gill Sans" panose="020B0502020104020203" pitchFamily="34" charset="-79"/>
                              <a:cs typeface="Gill Sans"/>
                            </a:rPr>
                            <a:t> + 2456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smtClean="0">
                              <a:latin typeface="Gill Sans" panose="020B0502020104020203" pitchFamily="34" charset="-79"/>
                              <a:cs typeface="Gill Sans"/>
                            </a:rPr>
                            <a:t>= 12 x 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41 </a:t>
                          </a:r>
                          <a:r>
                            <a:rPr lang="en-GB" sz="1050" b="0" i="0" dirty="0" smtClean="0">
                              <a:latin typeface="Cambria Math"/>
                              <a:ea typeface="Cambria Math"/>
                              <a:cs typeface="Gill Sans"/>
                            </a:rPr>
                            <a:t>÷ 100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12"/>
                          <a:stretch>
                            <a:fillRect l="-20149" t="-515556" r="-373" b="-8889"/>
                          </a:stretch>
                        </a:blipFill>
                      </a:tcPr>
                    </a:tc>
                    <a:extLst>
                      <a:ext uri="{0D108BD9-81ED-4DB2-BD59-A6C34878D82A}">
                        <a16:rowId xmlns:a16="http://schemas.microsoft.com/office/drawing/2014/main" xmlns=""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6" name="Table 25">
                <a:extLst>
                  <a:ext uri="{FF2B5EF4-FFF2-40B4-BE49-F238E27FC236}">
                    <a16:creationId xmlns:a16="http://schemas.microsoft.com/office/drawing/2014/main" id="{EE24CE50-3480-634F-8B53-EDC5F95DE676}"/>
                  </a:ext>
                </a:extLst>
              </p:cNvPr>
              <p:cNvGraphicFramePr>
                <a:graphicFrameLocks noGrp="1"/>
              </p:cNvGraphicFramePr>
              <p:nvPr>
                <p:extLst>
                  <p:ext uri="{D42A27DB-BD31-4B8C-83A1-F6EECF244321}">
                    <p14:modId xmlns:p14="http://schemas.microsoft.com/office/powerpoint/2010/main" val="2401426884"/>
                  </p:ext>
                </p:extLst>
              </p:nvPr>
            </p:nvGraphicFramePr>
            <p:xfrm>
              <a:off x="7644716"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8795</a:t>
                          </a:r>
                          <a:r>
                            <a:rPr lang="en-GB" sz="1050" b="0" i="0" baseline="0" dirty="0">
                              <a:latin typeface="Gill Sans" panose="020B0502020104020203" pitchFamily="34" charset="-79"/>
                              <a:cs typeface="Gill Sans"/>
                            </a:rPr>
                            <a:t> + 2456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a:latin typeface="Gill Sans" panose="020B0502020104020203" pitchFamily="34" charset="-79"/>
                              <a:cs typeface="Gill Sans"/>
                            </a:rPr>
                            <a:t>= 12 x 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41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3</m:t>
                                  </m:r>
                                </m:num>
                                <m:den>
                                  <m:r>
                                    <a:rPr lang="en-GB" sz="800" b="0" i="1" smtClean="0">
                                      <a:latin typeface="Cambria Math"/>
                                      <a:cs typeface="Gill Sans"/>
                                    </a:rPr>
                                    <m:t>4</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48</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6" name="Table 25">
                <a:extLst>
                  <a:ext uri="{FF2B5EF4-FFF2-40B4-BE49-F238E27FC236}">
                    <a16:creationId xmlns:a16="http://schemas.microsoft.com/office/drawing/2014/main" xmlns="" id="{EE24CE50-3480-634F-8B53-EDC5F95DE676}"/>
                  </a:ext>
                </a:extLst>
              </p:cNvPr>
              <p:cNvGraphicFramePr>
                <a:graphicFrameLocks noGrp="1"/>
              </p:cNvGraphicFramePr>
              <p:nvPr>
                <p:extLst>
                  <p:ext uri="{D42A27DB-BD31-4B8C-83A1-F6EECF244321}">
                    <p14:modId xmlns:p14="http://schemas.microsoft.com/office/powerpoint/2010/main" val="2401426884"/>
                  </p:ext>
                </p:extLst>
              </p:nvPr>
            </p:nvGraphicFramePr>
            <p:xfrm>
              <a:off x="7644716"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val="981343791"/>
                        </a:ext>
                      </a:extLst>
                    </a:gridCol>
                    <a:gridCol w="1633983">
                      <a:extLst>
                        <a:ext uri="{9D8B030D-6E8A-4147-A177-3AD203B41FA5}">
                          <a16:colId xmlns:a16="http://schemas.microsoft.com/office/drawing/2014/main" xmlns=""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1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8795</a:t>
                          </a:r>
                          <a:r>
                            <a:rPr lang="en-GB" sz="1050" b="0" i="0" baseline="0" dirty="0" smtClean="0">
                              <a:latin typeface="Gill Sans" panose="020B0502020104020203" pitchFamily="34" charset="-79"/>
                              <a:cs typeface="Gill Sans"/>
                            </a:rPr>
                            <a:t> + 2456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179 = 358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baseline="0" dirty="0" smtClean="0">
                              <a:latin typeface="Gill Sans" panose="020B0502020104020203" pitchFamily="34" charset="-79"/>
                              <a:cs typeface="Gill Sans"/>
                            </a:rPr>
                            <a:t>= 12 x 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41 </a:t>
                          </a:r>
                          <a:r>
                            <a:rPr lang="en-GB" sz="1050" b="0" i="0" dirty="0" smtClean="0">
                              <a:latin typeface="Cambria Math"/>
                              <a:ea typeface="Cambria Math"/>
                              <a:cs typeface="Gill Sans"/>
                            </a:rPr>
                            <a:t>÷ 100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13"/>
                          <a:stretch>
                            <a:fillRect l="-20149" t="-515556" r="-373" b="-8889"/>
                          </a:stretch>
                        </a:blipFill>
                      </a:tcPr>
                    </a:tc>
                    <a:extLst>
                      <a:ext uri="{0D108BD9-81ED-4DB2-BD59-A6C34878D82A}">
                        <a16:rowId xmlns:a16="http://schemas.microsoft.com/office/drawing/2014/main" xmlns="" val="1979769031"/>
                      </a:ext>
                    </a:extLst>
                  </a:tr>
                </a:tbl>
              </a:graphicData>
            </a:graphic>
          </p:graphicFrame>
        </mc:Fallback>
      </mc:AlternateContent>
    </p:spTree>
    <p:extLst>
      <p:ext uri="{BB962C8B-B14F-4D97-AF65-F5344CB8AC3E}">
        <p14:creationId xmlns:p14="http://schemas.microsoft.com/office/powerpoint/2010/main" val="1462124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4DECAD05-9BA4-8947-89FA-E8DF85F7207A}"/>
                  </a:ext>
                </a:extLst>
              </p:cNvPr>
              <p:cNvGraphicFramePr>
                <a:graphicFrameLocks noGrp="1"/>
              </p:cNvGraphicFramePr>
              <p:nvPr>
                <p:extLst>
                  <p:ext uri="{D42A27DB-BD31-4B8C-83A1-F6EECF244321}">
                    <p14:modId xmlns:p14="http://schemas.microsoft.com/office/powerpoint/2010/main" val="830169552"/>
                  </p:ext>
                </p:extLst>
              </p:nvPr>
            </p:nvGraphicFramePr>
            <p:xfrm>
              <a:off x="296630"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7438 –</a:t>
                          </a:r>
                          <a:r>
                            <a:rPr lang="en-GB" sz="1050" b="0" i="0" baseline="0" dirty="0">
                              <a:latin typeface="Gill Sans" panose="020B0502020104020203" pitchFamily="34" charset="-79"/>
                              <a:cs typeface="Gill Sans"/>
                            </a:rPr>
                            <a:t>        = 3979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 36 </a:t>
                          </a:r>
                          <a:r>
                            <a:rPr lang="en-GB" sz="1050" b="0" i="0" dirty="0">
                              <a:latin typeface="Cambria Math"/>
                              <a:ea typeface="Cambria Math"/>
                              <a:cs typeface="Gill Sans"/>
                            </a:rPr>
                            <a:t>÷ 9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1</m:t>
                                  </m:r>
                                </m:num>
                                <m:den>
                                  <m:r>
                                    <a:rPr lang="en-GB" sz="800" b="0" i="1" smtClean="0">
                                      <a:latin typeface="Cambria Math"/>
                                      <a:cs typeface="Gill Sans"/>
                                    </a:rPr>
                                    <m:t>3</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36=</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4" name="Table 3">
                <a:extLst>
                  <a:ext uri="{FF2B5EF4-FFF2-40B4-BE49-F238E27FC236}">
                    <a16:creationId xmlns:a16="http://schemas.microsoft.com/office/drawing/2014/main" xmlns="" xmlns:a14="http://schemas.microsoft.com/office/drawing/2010/main" id="{4DECAD05-9BA4-8947-89FA-E8DF85F7207A}"/>
                  </a:ext>
                </a:extLst>
              </p:cNvPr>
              <p:cNvGraphicFramePr>
                <a:graphicFrameLocks noGrp="1"/>
              </p:cNvGraphicFramePr>
              <p:nvPr>
                <p:extLst>
                  <p:ext uri="{D42A27DB-BD31-4B8C-83A1-F6EECF244321}">
                    <p14:modId xmlns:p14="http://schemas.microsoft.com/office/powerpoint/2010/main" val="830169552"/>
                  </p:ext>
                </p:extLst>
              </p:nvPr>
            </p:nvGraphicFramePr>
            <p:xfrm>
              <a:off x="296630"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xmlns:a14="http://schemas.microsoft.com/office/drawing/2010/main" val="981343791"/>
                        </a:ext>
                      </a:extLst>
                    </a:gridCol>
                    <a:gridCol w="1633983">
                      <a:extLst>
                        <a:ext uri="{9D8B030D-6E8A-4147-A177-3AD203B41FA5}">
                          <a16:colId xmlns:a16="http://schemas.microsoft.com/office/drawing/2014/main" xmlns=""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5487 + </a:t>
                          </a:r>
                          <a:r>
                            <a:rPr lang="en-GB" sz="1050" b="0" i="0" dirty="0" smtClean="0">
                              <a:latin typeface="Gill Sans" panose="020B0502020104020203" pitchFamily="34" charset="-79"/>
                              <a:cs typeface="Gill Sans"/>
                            </a:rPr>
                            <a:t>2578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7438 –</a:t>
                          </a:r>
                          <a:r>
                            <a:rPr lang="en-GB" sz="1050" b="0" i="0" baseline="0" dirty="0" smtClean="0">
                              <a:latin typeface="Gill Sans" panose="020B0502020104020203" pitchFamily="34" charset="-79"/>
                              <a:cs typeface="Gill Sans"/>
                            </a:rPr>
                            <a:t> </a:t>
                          </a:r>
                          <a:r>
                            <a:rPr lang="en-GB" sz="1050" b="0" i="0" baseline="0" dirty="0" smtClean="0">
                              <a:latin typeface="Gill Sans" panose="020B0502020104020203" pitchFamily="34" charset="-79"/>
                              <a:cs typeface="Gill Sans"/>
                            </a:rPr>
                            <a:t>       = </a:t>
                          </a:r>
                          <a:r>
                            <a:rPr lang="en-GB" sz="1050" b="0" i="0" baseline="0" dirty="0" smtClean="0">
                              <a:latin typeface="Gill Sans" panose="020B0502020104020203" pitchFamily="34" charset="-79"/>
                              <a:cs typeface="Gill Sans"/>
                            </a:rPr>
                            <a:t>3979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a:t>
                          </a:r>
                          <a:r>
                            <a:rPr lang="en-GB" sz="1050" b="0" i="0" dirty="0" smtClean="0">
                              <a:latin typeface="Gill Sans" panose="020B0502020104020203" pitchFamily="34" charset="-79"/>
                              <a:cs typeface="Gill Sans"/>
                            </a:rPr>
                            <a:t>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a:t>
                          </a:r>
                          <a:r>
                            <a:rPr lang="en-GB" sz="1050" b="0" i="0" dirty="0" smtClean="0">
                              <a:latin typeface="Gill Sans" panose="020B0502020104020203" pitchFamily="34" charset="-79"/>
                              <a:cs typeface="Gill Sans"/>
                            </a:rPr>
                            <a:t>= 36 </a:t>
                          </a:r>
                          <a:r>
                            <a:rPr lang="en-GB" sz="1050" b="0" i="0" dirty="0" smtClean="0">
                              <a:latin typeface="Cambria Math"/>
                              <a:ea typeface="Cambria Math"/>
                              <a:cs typeface="Gill Sans"/>
                            </a:rPr>
                            <a:t>÷ 9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2"/>
                          <a:stretch>
                            <a:fillRect l="-20522" t="-515556" b="-6667"/>
                          </a:stretch>
                        </a:blipFill>
                      </a:tcPr>
                    </a:tc>
                    <a:extLst>
                      <a:ext uri="{0D108BD9-81ED-4DB2-BD59-A6C34878D82A}">
                        <a16:rowId xmlns:a16="http://schemas.microsoft.com/office/drawing/2014/main" xmlns=""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6" name="Table 15">
                <a:extLst>
                  <a:ext uri="{FF2B5EF4-FFF2-40B4-BE49-F238E27FC236}">
                    <a16:creationId xmlns:a16="http://schemas.microsoft.com/office/drawing/2014/main" id="{559F0860-6F55-9645-BE45-BD8A2924F24F}"/>
                  </a:ext>
                </a:extLst>
              </p:cNvPr>
              <p:cNvGraphicFramePr>
                <a:graphicFrameLocks noGrp="1"/>
              </p:cNvGraphicFramePr>
              <p:nvPr>
                <p:extLst>
                  <p:ext uri="{D42A27DB-BD31-4B8C-83A1-F6EECF244321}">
                    <p14:modId xmlns:p14="http://schemas.microsoft.com/office/powerpoint/2010/main" val="3764014423"/>
                  </p:ext>
                </p:extLst>
              </p:nvPr>
            </p:nvGraphicFramePr>
            <p:xfrm>
              <a:off x="2728591"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7438 –</a:t>
                          </a:r>
                          <a:r>
                            <a:rPr lang="en-GB" sz="1050" b="0" i="0" baseline="0" dirty="0">
                              <a:latin typeface="Gill Sans" panose="020B0502020104020203" pitchFamily="34" charset="-79"/>
                              <a:cs typeface="Gill Sans"/>
                            </a:rPr>
                            <a:t>        = 3979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 36 </a:t>
                          </a:r>
                          <a:r>
                            <a:rPr lang="en-GB" sz="1050" b="0" i="0" dirty="0">
                              <a:latin typeface="Cambria Math"/>
                              <a:ea typeface="Cambria Math"/>
                              <a:cs typeface="Gill Sans"/>
                            </a:rPr>
                            <a:t>÷ 9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1</m:t>
                                  </m:r>
                                </m:num>
                                <m:den>
                                  <m:r>
                                    <a:rPr lang="en-GB" sz="800" b="0" i="1" smtClean="0">
                                      <a:latin typeface="Cambria Math"/>
                                      <a:cs typeface="Gill Sans"/>
                                    </a:rPr>
                                    <m:t>3</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36=</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16" name="Table 15">
                <a:extLst>
                  <a:ext uri="{FF2B5EF4-FFF2-40B4-BE49-F238E27FC236}">
                    <a16:creationId xmlns:a16="http://schemas.microsoft.com/office/drawing/2014/main" xmlns="" xmlns:a14="http://schemas.microsoft.com/office/drawing/2010/main" id="{559F0860-6F55-9645-BE45-BD8A2924F24F}"/>
                  </a:ext>
                </a:extLst>
              </p:cNvPr>
              <p:cNvGraphicFramePr>
                <a:graphicFrameLocks noGrp="1"/>
              </p:cNvGraphicFramePr>
              <p:nvPr>
                <p:extLst>
                  <p:ext uri="{D42A27DB-BD31-4B8C-83A1-F6EECF244321}">
                    <p14:modId xmlns:p14="http://schemas.microsoft.com/office/powerpoint/2010/main" val="3764014423"/>
                  </p:ext>
                </p:extLst>
              </p:nvPr>
            </p:nvGraphicFramePr>
            <p:xfrm>
              <a:off x="2728591"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xmlns:a14="http://schemas.microsoft.com/office/drawing/2010/main" val="981343791"/>
                        </a:ext>
                      </a:extLst>
                    </a:gridCol>
                    <a:gridCol w="1633983">
                      <a:extLst>
                        <a:ext uri="{9D8B030D-6E8A-4147-A177-3AD203B41FA5}">
                          <a16:colId xmlns:a16="http://schemas.microsoft.com/office/drawing/2014/main" xmlns=""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7438 –</a:t>
                          </a:r>
                          <a:r>
                            <a:rPr lang="en-GB" sz="1050" b="0" i="0" baseline="0" dirty="0" smtClean="0">
                              <a:latin typeface="Gill Sans" panose="020B0502020104020203" pitchFamily="34" charset="-79"/>
                              <a:cs typeface="Gill Sans"/>
                            </a:rPr>
                            <a:t>        = 3979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 36 </a:t>
                          </a:r>
                          <a:r>
                            <a:rPr lang="en-GB" sz="1050" b="0" i="0" dirty="0" smtClean="0">
                              <a:latin typeface="Cambria Math"/>
                              <a:ea typeface="Cambria Math"/>
                              <a:cs typeface="Gill Sans"/>
                            </a:rPr>
                            <a:t>÷ 9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3"/>
                          <a:stretch>
                            <a:fillRect l="-20522" t="-515556" b="-6667"/>
                          </a:stretch>
                        </a:blipFill>
                      </a:tcPr>
                    </a:tc>
                    <a:extLst>
                      <a:ext uri="{0D108BD9-81ED-4DB2-BD59-A6C34878D82A}">
                        <a16:rowId xmlns:a16="http://schemas.microsoft.com/office/drawing/2014/main" xmlns=""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7" name="Table 16">
                <a:extLst>
                  <a:ext uri="{FF2B5EF4-FFF2-40B4-BE49-F238E27FC236}">
                    <a16:creationId xmlns:a16="http://schemas.microsoft.com/office/drawing/2014/main" id="{39051EF1-B218-5A48-8D11-02FD6AD4171B}"/>
                  </a:ext>
                </a:extLst>
              </p:cNvPr>
              <p:cNvGraphicFramePr>
                <a:graphicFrameLocks noGrp="1"/>
              </p:cNvGraphicFramePr>
              <p:nvPr>
                <p:extLst>
                  <p:ext uri="{D42A27DB-BD31-4B8C-83A1-F6EECF244321}">
                    <p14:modId xmlns:p14="http://schemas.microsoft.com/office/powerpoint/2010/main" val="3903810931"/>
                  </p:ext>
                </p:extLst>
              </p:nvPr>
            </p:nvGraphicFramePr>
            <p:xfrm>
              <a:off x="5212755"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7438 –</a:t>
                          </a:r>
                          <a:r>
                            <a:rPr lang="en-GB" sz="1050" b="0" i="0" baseline="0" dirty="0">
                              <a:latin typeface="Gill Sans" panose="020B0502020104020203" pitchFamily="34" charset="-79"/>
                              <a:cs typeface="Gill Sans"/>
                            </a:rPr>
                            <a:t>        = 3979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 36 </a:t>
                          </a:r>
                          <a:r>
                            <a:rPr lang="en-GB" sz="1050" b="0" i="0" dirty="0">
                              <a:latin typeface="Cambria Math"/>
                              <a:ea typeface="Cambria Math"/>
                              <a:cs typeface="Gill Sans"/>
                            </a:rPr>
                            <a:t>÷ 9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1</m:t>
                                  </m:r>
                                </m:num>
                                <m:den>
                                  <m:r>
                                    <a:rPr lang="en-GB" sz="800" b="0" i="1" smtClean="0">
                                      <a:latin typeface="Cambria Math"/>
                                      <a:cs typeface="Gill Sans"/>
                                    </a:rPr>
                                    <m:t>3</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36=</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17" name="Table 16">
                <a:extLst>
                  <a:ext uri="{FF2B5EF4-FFF2-40B4-BE49-F238E27FC236}">
                    <a16:creationId xmlns:a16="http://schemas.microsoft.com/office/drawing/2014/main" xmlns="" xmlns:a14="http://schemas.microsoft.com/office/drawing/2010/main" id="{39051EF1-B218-5A48-8D11-02FD6AD4171B}"/>
                  </a:ext>
                </a:extLst>
              </p:cNvPr>
              <p:cNvGraphicFramePr>
                <a:graphicFrameLocks noGrp="1"/>
              </p:cNvGraphicFramePr>
              <p:nvPr>
                <p:extLst>
                  <p:ext uri="{D42A27DB-BD31-4B8C-83A1-F6EECF244321}">
                    <p14:modId xmlns:p14="http://schemas.microsoft.com/office/powerpoint/2010/main" val="3903810931"/>
                  </p:ext>
                </p:extLst>
              </p:nvPr>
            </p:nvGraphicFramePr>
            <p:xfrm>
              <a:off x="5212755"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xmlns:a14="http://schemas.microsoft.com/office/drawing/2010/main" val="981343791"/>
                        </a:ext>
                      </a:extLst>
                    </a:gridCol>
                    <a:gridCol w="1633983">
                      <a:extLst>
                        <a:ext uri="{9D8B030D-6E8A-4147-A177-3AD203B41FA5}">
                          <a16:colId xmlns:a16="http://schemas.microsoft.com/office/drawing/2014/main" xmlns=""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7438 –</a:t>
                          </a:r>
                          <a:r>
                            <a:rPr lang="en-GB" sz="1050" b="0" i="0" baseline="0" dirty="0" smtClean="0">
                              <a:latin typeface="Gill Sans" panose="020B0502020104020203" pitchFamily="34" charset="-79"/>
                              <a:cs typeface="Gill Sans"/>
                            </a:rPr>
                            <a:t>        = 3979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 36 </a:t>
                          </a:r>
                          <a:r>
                            <a:rPr lang="en-GB" sz="1050" b="0" i="0" dirty="0" smtClean="0">
                              <a:latin typeface="Cambria Math"/>
                              <a:ea typeface="Cambria Math"/>
                              <a:cs typeface="Gill Sans"/>
                            </a:rPr>
                            <a:t>÷ 9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4"/>
                          <a:stretch>
                            <a:fillRect l="-20149" t="-515556" r="-373" b="-6667"/>
                          </a:stretch>
                        </a:blipFill>
                      </a:tcPr>
                    </a:tc>
                    <a:extLst>
                      <a:ext uri="{0D108BD9-81ED-4DB2-BD59-A6C34878D82A}">
                        <a16:rowId xmlns:a16="http://schemas.microsoft.com/office/drawing/2014/main" xmlns=""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8" name="Table 17">
                <a:extLst>
                  <a:ext uri="{FF2B5EF4-FFF2-40B4-BE49-F238E27FC236}">
                    <a16:creationId xmlns:a16="http://schemas.microsoft.com/office/drawing/2014/main" id="{46DCB66E-757E-494C-A8E4-E2AB811E29E3}"/>
                  </a:ext>
                </a:extLst>
              </p:cNvPr>
              <p:cNvGraphicFramePr>
                <a:graphicFrameLocks noGrp="1"/>
              </p:cNvGraphicFramePr>
              <p:nvPr>
                <p:extLst>
                  <p:ext uri="{D42A27DB-BD31-4B8C-83A1-F6EECF244321}">
                    <p14:modId xmlns:p14="http://schemas.microsoft.com/office/powerpoint/2010/main" val="2666059118"/>
                  </p:ext>
                </p:extLst>
              </p:nvPr>
            </p:nvGraphicFramePr>
            <p:xfrm>
              <a:off x="7644716"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7438 –</a:t>
                          </a:r>
                          <a:r>
                            <a:rPr lang="en-GB" sz="1050" b="0" i="0" baseline="0" dirty="0">
                              <a:latin typeface="Gill Sans" panose="020B0502020104020203" pitchFamily="34" charset="-79"/>
                              <a:cs typeface="Gill Sans"/>
                            </a:rPr>
                            <a:t>        = 3979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 36 </a:t>
                          </a:r>
                          <a:r>
                            <a:rPr lang="en-GB" sz="1050" b="0" i="0" dirty="0">
                              <a:latin typeface="Cambria Math"/>
                              <a:ea typeface="Cambria Math"/>
                              <a:cs typeface="Gill Sans"/>
                            </a:rPr>
                            <a:t>÷ 9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1</m:t>
                                  </m:r>
                                </m:num>
                                <m:den>
                                  <m:r>
                                    <a:rPr lang="en-GB" sz="800" b="0" i="1" smtClean="0">
                                      <a:latin typeface="Cambria Math"/>
                                      <a:cs typeface="Gill Sans"/>
                                    </a:rPr>
                                    <m:t>3</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36=</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18" name="Table 17">
                <a:extLst>
                  <a:ext uri="{FF2B5EF4-FFF2-40B4-BE49-F238E27FC236}">
                    <a16:creationId xmlns:a16="http://schemas.microsoft.com/office/drawing/2014/main" xmlns="" xmlns:a14="http://schemas.microsoft.com/office/drawing/2010/main" id="{46DCB66E-757E-494C-A8E4-E2AB811E29E3}"/>
                  </a:ext>
                </a:extLst>
              </p:cNvPr>
              <p:cNvGraphicFramePr>
                <a:graphicFrameLocks noGrp="1"/>
              </p:cNvGraphicFramePr>
              <p:nvPr>
                <p:extLst>
                  <p:ext uri="{D42A27DB-BD31-4B8C-83A1-F6EECF244321}">
                    <p14:modId xmlns:p14="http://schemas.microsoft.com/office/powerpoint/2010/main" val="2666059118"/>
                  </p:ext>
                </p:extLst>
              </p:nvPr>
            </p:nvGraphicFramePr>
            <p:xfrm>
              <a:off x="7644716"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xmlns:a14="http://schemas.microsoft.com/office/drawing/2010/main" val="981343791"/>
                        </a:ext>
                      </a:extLst>
                    </a:gridCol>
                    <a:gridCol w="1633983">
                      <a:extLst>
                        <a:ext uri="{9D8B030D-6E8A-4147-A177-3AD203B41FA5}">
                          <a16:colId xmlns:a16="http://schemas.microsoft.com/office/drawing/2014/main" xmlns=""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7438 –</a:t>
                          </a:r>
                          <a:r>
                            <a:rPr lang="en-GB" sz="1050" b="0" i="0" baseline="0" dirty="0" smtClean="0">
                              <a:latin typeface="Gill Sans" panose="020B0502020104020203" pitchFamily="34" charset="-79"/>
                              <a:cs typeface="Gill Sans"/>
                            </a:rPr>
                            <a:t>        = 3979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 36 </a:t>
                          </a:r>
                          <a:r>
                            <a:rPr lang="en-GB" sz="1050" b="0" i="0" dirty="0" smtClean="0">
                              <a:latin typeface="Cambria Math"/>
                              <a:ea typeface="Cambria Math"/>
                              <a:cs typeface="Gill Sans"/>
                            </a:rPr>
                            <a:t>÷ 9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5"/>
                          <a:stretch>
                            <a:fillRect l="-20149" t="-515556" r="-373" b="-6667"/>
                          </a:stretch>
                        </a:blipFill>
                      </a:tcPr>
                    </a:tc>
                    <a:extLst>
                      <a:ext uri="{0D108BD9-81ED-4DB2-BD59-A6C34878D82A}">
                        <a16:rowId xmlns:a16="http://schemas.microsoft.com/office/drawing/2014/main" xmlns=""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9" name="Table 18">
                <a:extLst>
                  <a:ext uri="{FF2B5EF4-FFF2-40B4-BE49-F238E27FC236}">
                    <a16:creationId xmlns:a16="http://schemas.microsoft.com/office/drawing/2014/main" id="{03416A24-DA59-FF47-805D-C2894104A84C}"/>
                  </a:ext>
                </a:extLst>
              </p:cNvPr>
              <p:cNvGraphicFramePr>
                <a:graphicFrameLocks noGrp="1"/>
              </p:cNvGraphicFramePr>
              <p:nvPr>
                <p:extLst>
                  <p:ext uri="{D42A27DB-BD31-4B8C-83A1-F6EECF244321}">
                    <p14:modId xmlns:p14="http://schemas.microsoft.com/office/powerpoint/2010/main" val="429799276"/>
                  </p:ext>
                </p:extLst>
              </p:nvPr>
            </p:nvGraphicFramePr>
            <p:xfrm>
              <a:off x="296630"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7438 –</a:t>
                          </a:r>
                          <a:r>
                            <a:rPr lang="en-GB" sz="1050" b="0" i="0" baseline="0" dirty="0">
                              <a:latin typeface="Gill Sans" panose="020B0502020104020203" pitchFamily="34" charset="-79"/>
                              <a:cs typeface="Gill Sans"/>
                            </a:rPr>
                            <a:t>        = 3979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 36 </a:t>
                          </a:r>
                          <a:r>
                            <a:rPr lang="en-GB" sz="1050" b="0" i="0" dirty="0">
                              <a:latin typeface="Cambria Math"/>
                              <a:ea typeface="Cambria Math"/>
                              <a:cs typeface="Gill Sans"/>
                            </a:rPr>
                            <a:t>÷ 9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1</m:t>
                                  </m:r>
                                </m:num>
                                <m:den>
                                  <m:r>
                                    <a:rPr lang="en-GB" sz="800" b="0" i="1" smtClean="0">
                                      <a:latin typeface="Cambria Math"/>
                                      <a:cs typeface="Gill Sans"/>
                                    </a:rPr>
                                    <m:t>3</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36=</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19" name="Table 18">
                <a:extLst>
                  <a:ext uri="{FF2B5EF4-FFF2-40B4-BE49-F238E27FC236}">
                    <a16:creationId xmlns:a16="http://schemas.microsoft.com/office/drawing/2014/main" xmlns="" xmlns:a14="http://schemas.microsoft.com/office/drawing/2010/main" id="{03416A24-DA59-FF47-805D-C2894104A84C}"/>
                  </a:ext>
                </a:extLst>
              </p:cNvPr>
              <p:cNvGraphicFramePr>
                <a:graphicFrameLocks noGrp="1"/>
              </p:cNvGraphicFramePr>
              <p:nvPr>
                <p:extLst>
                  <p:ext uri="{D42A27DB-BD31-4B8C-83A1-F6EECF244321}">
                    <p14:modId xmlns:p14="http://schemas.microsoft.com/office/powerpoint/2010/main" val="429799276"/>
                  </p:ext>
                </p:extLst>
              </p:nvPr>
            </p:nvGraphicFramePr>
            <p:xfrm>
              <a:off x="296630"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xmlns:a14="http://schemas.microsoft.com/office/drawing/2010/main" val="981343791"/>
                        </a:ext>
                      </a:extLst>
                    </a:gridCol>
                    <a:gridCol w="1633983">
                      <a:extLst>
                        <a:ext uri="{9D8B030D-6E8A-4147-A177-3AD203B41FA5}">
                          <a16:colId xmlns:a16="http://schemas.microsoft.com/office/drawing/2014/main" xmlns=""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7438 –</a:t>
                          </a:r>
                          <a:r>
                            <a:rPr lang="en-GB" sz="1050" b="0" i="0" baseline="0" dirty="0" smtClean="0">
                              <a:latin typeface="Gill Sans" panose="020B0502020104020203" pitchFamily="34" charset="-79"/>
                              <a:cs typeface="Gill Sans"/>
                            </a:rPr>
                            <a:t>        = 3979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 36 </a:t>
                          </a:r>
                          <a:r>
                            <a:rPr lang="en-GB" sz="1050" b="0" i="0" dirty="0" smtClean="0">
                              <a:latin typeface="Cambria Math"/>
                              <a:ea typeface="Cambria Math"/>
                              <a:cs typeface="Gill Sans"/>
                            </a:rPr>
                            <a:t>÷ 9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6"/>
                          <a:stretch>
                            <a:fillRect l="-20522" t="-515556" b="-8889"/>
                          </a:stretch>
                        </a:blipFill>
                      </a:tcPr>
                    </a:tc>
                    <a:extLst>
                      <a:ext uri="{0D108BD9-81ED-4DB2-BD59-A6C34878D82A}">
                        <a16:rowId xmlns:a16="http://schemas.microsoft.com/office/drawing/2014/main" xmlns=""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0" name="Table 19">
                <a:extLst>
                  <a:ext uri="{FF2B5EF4-FFF2-40B4-BE49-F238E27FC236}">
                    <a16:creationId xmlns:a16="http://schemas.microsoft.com/office/drawing/2014/main" id="{9FC8FBE8-FEE3-FE4F-AA0C-1876607E86CA}"/>
                  </a:ext>
                </a:extLst>
              </p:cNvPr>
              <p:cNvGraphicFramePr>
                <a:graphicFrameLocks noGrp="1"/>
              </p:cNvGraphicFramePr>
              <p:nvPr>
                <p:extLst>
                  <p:ext uri="{D42A27DB-BD31-4B8C-83A1-F6EECF244321}">
                    <p14:modId xmlns:p14="http://schemas.microsoft.com/office/powerpoint/2010/main" val="1797084082"/>
                  </p:ext>
                </p:extLst>
              </p:nvPr>
            </p:nvGraphicFramePr>
            <p:xfrm>
              <a:off x="2728591"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7438 –</a:t>
                          </a:r>
                          <a:r>
                            <a:rPr lang="en-GB" sz="1050" b="0" i="0" baseline="0" dirty="0">
                              <a:latin typeface="Gill Sans" panose="020B0502020104020203" pitchFamily="34" charset="-79"/>
                              <a:cs typeface="Gill Sans"/>
                            </a:rPr>
                            <a:t>        = 3979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 36 </a:t>
                          </a:r>
                          <a:r>
                            <a:rPr lang="en-GB" sz="1050" b="0" i="0" dirty="0">
                              <a:latin typeface="Cambria Math"/>
                              <a:ea typeface="Cambria Math"/>
                              <a:cs typeface="Gill Sans"/>
                            </a:rPr>
                            <a:t>÷ 9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1</m:t>
                                  </m:r>
                                </m:num>
                                <m:den>
                                  <m:r>
                                    <a:rPr lang="en-GB" sz="800" b="0" i="1" smtClean="0">
                                      <a:latin typeface="Cambria Math"/>
                                      <a:cs typeface="Gill Sans"/>
                                    </a:rPr>
                                    <m:t>3</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36=</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0" name="Table 19">
                <a:extLst>
                  <a:ext uri="{FF2B5EF4-FFF2-40B4-BE49-F238E27FC236}">
                    <a16:creationId xmlns:a16="http://schemas.microsoft.com/office/drawing/2014/main" xmlns="" xmlns:a14="http://schemas.microsoft.com/office/drawing/2010/main" id="{9FC8FBE8-FEE3-FE4F-AA0C-1876607E86CA}"/>
                  </a:ext>
                </a:extLst>
              </p:cNvPr>
              <p:cNvGraphicFramePr>
                <a:graphicFrameLocks noGrp="1"/>
              </p:cNvGraphicFramePr>
              <p:nvPr>
                <p:extLst>
                  <p:ext uri="{D42A27DB-BD31-4B8C-83A1-F6EECF244321}">
                    <p14:modId xmlns:p14="http://schemas.microsoft.com/office/powerpoint/2010/main" val="1797084082"/>
                  </p:ext>
                </p:extLst>
              </p:nvPr>
            </p:nvGraphicFramePr>
            <p:xfrm>
              <a:off x="2728591"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xmlns:a14="http://schemas.microsoft.com/office/drawing/2010/main" val="981343791"/>
                        </a:ext>
                      </a:extLst>
                    </a:gridCol>
                    <a:gridCol w="1633983">
                      <a:extLst>
                        <a:ext uri="{9D8B030D-6E8A-4147-A177-3AD203B41FA5}">
                          <a16:colId xmlns:a16="http://schemas.microsoft.com/office/drawing/2014/main" xmlns=""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7438 –</a:t>
                          </a:r>
                          <a:r>
                            <a:rPr lang="en-GB" sz="1050" b="0" i="0" baseline="0" dirty="0" smtClean="0">
                              <a:latin typeface="Gill Sans" panose="020B0502020104020203" pitchFamily="34" charset="-79"/>
                              <a:cs typeface="Gill Sans"/>
                            </a:rPr>
                            <a:t>        = 3979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 36 </a:t>
                          </a:r>
                          <a:r>
                            <a:rPr lang="en-GB" sz="1050" b="0" i="0" dirty="0" smtClean="0">
                              <a:latin typeface="Cambria Math"/>
                              <a:ea typeface="Cambria Math"/>
                              <a:cs typeface="Gill Sans"/>
                            </a:rPr>
                            <a:t>÷ 9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7"/>
                          <a:stretch>
                            <a:fillRect l="-20522" t="-515556" b="-8889"/>
                          </a:stretch>
                        </a:blipFill>
                      </a:tcPr>
                    </a:tc>
                    <a:extLst>
                      <a:ext uri="{0D108BD9-81ED-4DB2-BD59-A6C34878D82A}">
                        <a16:rowId xmlns:a16="http://schemas.microsoft.com/office/drawing/2014/main" xmlns=""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1" name="Table 20">
                <a:extLst>
                  <a:ext uri="{FF2B5EF4-FFF2-40B4-BE49-F238E27FC236}">
                    <a16:creationId xmlns:a16="http://schemas.microsoft.com/office/drawing/2014/main" id="{6DCFABED-8DBB-6B46-9555-CA26AAB4BADC}"/>
                  </a:ext>
                </a:extLst>
              </p:cNvPr>
              <p:cNvGraphicFramePr>
                <a:graphicFrameLocks noGrp="1"/>
              </p:cNvGraphicFramePr>
              <p:nvPr>
                <p:extLst>
                  <p:ext uri="{D42A27DB-BD31-4B8C-83A1-F6EECF244321}">
                    <p14:modId xmlns:p14="http://schemas.microsoft.com/office/powerpoint/2010/main" val="3157423327"/>
                  </p:ext>
                </p:extLst>
              </p:nvPr>
            </p:nvGraphicFramePr>
            <p:xfrm>
              <a:off x="5212755"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7438 –</a:t>
                          </a:r>
                          <a:r>
                            <a:rPr lang="en-GB" sz="1050" b="0" i="0" baseline="0" dirty="0">
                              <a:latin typeface="Gill Sans" panose="020B0502020104020203" pitchFamily="34" charset="-79"/>
                              <a:cs typeface="Gill Sans"/>
                            </a:rPr>
                            <a:t>        = 3979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 36 </a:t>
                          </a:r>
                          <a:r>
                            <a:rPr lang="en-GB" sz="1050" b="0" i="0" dirty="0">
                              <a:latin typeface="Cambria Math"/>
                              <a:ea typeface="Cambria Math"/>
                              <a:cs typeface="Gill Sans"/>
                            </a:rPr>
                            <a:t>÷ 9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1</m:t>
                                  </m:r>
                                </m:num>
                                <m:den>
                                  <m:r>
                                    <a:rPr lang="en-GB" sz="800" b="0" i="1" smtClean="0">
                                      <a:latin typeface="Cambria Math"/>
                                      <a:cs typeface="Gill Sans"/>
                                    </a:rPr>
                                    <m:t>3</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36=</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1" name="Table 20">
                <a:extLst>
                  <a:ext uri="{FF2B5EF4-FFF2-40B4-BE49-F238E27FC236}">
                    <a16:creationId xmlns:a16="http://schemas.microsoft.com/office/drawing/2014/main" xmlns="" xmlns:a14="http://schemas.microsoft.com/office/drawing/2010/main" id="{6DCFABED-8DBB-6B46-9555-CA26AAB4BADC}"/>
                  </a:ext>
                </a:extLst>
              </p:cNvPr>
              <p:cNvGraphicFramePr>
                <a:graphicFrameLocks noGrp="1"/>
              </p:cNvGraphicFramePr>
              <p:nvPr>
                <p:extLst>
                  <p:ext uri="{D42A27DB-BD31-4B8C-83A1-F6EECF244321}">
                    <p14:modId xmlns:p14="http://schemas.microsoft.com/office/powerpoint/2010/main" val="3157423327"/>
                  </p:ext>
                </p:extLst>
              </p:nvPr>
            </p:nvGraphicFramePr>
            <p:xfrm>
              <a:off x="5212755"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xmlns:a14="http://schemas.microsoft.com/office/drawing/2010/main" val="981343791"/>
                        </a:ext>
                      </a:extLst>
                    </a:gridCol>
                    <a:gridCol w="1633983">
                      <a:extLst>
                        <a:ext uri="{9D8B030D-6E8A-4147-A177-3AD203B41FA5}">
                          <a16:colId xmlns:a16="http://schemas.microsoft.com/office/drawing/2014/main" xmlns=""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7438 –</a:t>
                          </a:r>
                          <a:r>
                            <a:rPr lang="en-GB" sz="1050" b="0" i="0" baseline="0" dirty="0" smtClean="0">
                              <a:latin typeface="Gill Sans" panose="020B0502020104020203" pitchFamily="34" charset="-79"/>
                              <a:cs typeface="Gill Sans"/>
                            </a:rPr>
                            <a:t>        = 3979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 36 </a:t>
                          </a:r>
                          <a:r>
                            <a:rPr lang="en-GB" sz="1050" b="0" i="0" dirty="0" smtClean="0">
                              <a:latin typeface="Cambria Math"/>
                              <a:ea typeface="Cambria Math"/>
                              <a:cs typeface="Gill Sans"/>
                            </a:rPr>
                            <a:t>÷ 9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8"/>
                          <a:stretch>
                            <a:fillRect l="-20149" t="-515556" r="-373" b="-8889"/>
                          </a:stretch>
                        </a:blipFill>
                      </a:tcPr>
                    </a:tc>
                    <a:extLst>
                      <a:ext uri="{0D108BD9-81ED-4DB2-BD59-A6C34878D82A}">
                        <a16:rowId xmlns:a16="http://schemas.microsoft.com/office/drawing/2014/main" xmlns=""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2" name="Table 21">
                <a:extLst>
                  <a:ext uri="{FF2B5EF4-FFF2-40B4-BE49-F238E27FC236}">
                    <a16:creationId xmlns:a16="http://schemas.microsoft.com/office/drawing/2014/main" id="{C5C30585-61B6-6044-B406-8BF7E72FE6CC}"/>
                  </a:ext>
                </a:extLst>
              </p:cNvPr>
              <p:cNvGraphicFramePr>
                <a:graphicFrameLocks noGrp="1"/>
              </p:cNvGraphicFramePr>
              <p:nvPr>
                <p:extLst>
                  <p:ext uri="{D42A27DB-BD31-4B8C-83A1-F6EECF244321}">
                    <p14:modId xmlns:p14="http://schemas.microsoft.com/office/powerpoint/2010/main" val="4226983880"/>
                  </p:ext>
                </p:extLst>
              </p:nvPr>
            </p:nvGraphicFramePr>
            <p:xfrm>
              <a:off x="7644716"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7438 –</a:t>
                          </a:r>
                          <a:r>
                            <a:rPr lang="en-GB" sz="1050" b="0" i="0" baseline="0" dirty="0">
                              <a:latin typeface="Gill Sans" panose="020B0502020104020203" pitchFamily="34" charset="-79"/>
                              <a:cs typeface="Gill Sans"/>
                            </a:rPr>
                            <a:t>        = 3979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 36 </a:t>
                          </a:r>
                          <a:r>
                            <a:rPr lang="en-GB" sz="1050" b="0" i="0" dirty="0">
                              <a:latin typeface="Cambria Math"/>
                              <a:ea typeface="Cambria Math"/>
                              <a:cs typeface="Gill Sans"/>
                            </a:rPr>
                            <a:t>÷ 9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1</m:t>
                                  </m:r>
                                </m:num>
                                <m:den>
                                  <m:r>
                                    <a:rPr lang="en-GB" sz="800" b="0" i="1" smtClean="0">
                                      <a:latin typeface="Cambria Math"/>
                                      <a:cs typeface="Gill Sans"/>
                                    </a:rPr>
                                    <m:t>3</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36=</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2" name="Table 21">
                <a:extLst>
                  <a:ext uri="{FF2B5EF4-FFF2-40B4-BE49-F238E27FC236}">
                    <a16:creationId xmlns:a16="http://schemas.microsoft.com/office/drawing/2014/main" xmlns="" xmlns:a14="http://schemas.microsoft.com/office/drawing/2010/main" id="{C5C30585-61B6-6044-B406-8BF7E72FE6CC}"/>
                  </a:ext>
                </a:extLst>
              </p:cNvPr>
              <p:cNvGraphicFramePr>
                <a:graphicFrameLocks noGrp="1"/>
              </p:cNvGraphicFramePr>
              <p:nvPr>
                <p:extLst>
                  <p:ext uri="{D42A27DB-BD31-4B8C-83A1-F6EECF244321}">
                    <p14:modId xmlns:p14="http://schemas.microsoft.com/office/powerpoint/2010/main" val="4226983880"/>
                  </p:ext>
                </p:extLst>
              </p:nvPr>
            </p:nvGraphicFramePr>
            <p:xfrm>
              <a:off x="7644716"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xmlns:a14="http://schemas.microsoft.com/office/drawing/2010/main" val="981343791"/>
                        </a:ext>
                      </a:extLst>
                    </a:gridCol>
                    <a:gridCol w="1633983">
                      <a:extLst>
                        <a:ext uri="{9D8B030D-6E8A-4147-A177-3AD203B41FA5}">
                          <a16:colId xmlns:a16="http://schemas.microsoft.com/office/drawing/2014/main" xmlns=""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7438 –</a:t>
                          </a:r>
                          <a:r>
                            <a:rPr lang="en-GB" sz="1050" b="0" i="0" baseline="0" dirty="0" smtClean="0">
                              <a:latin typeface="Gill Sans" panose="020B0502020104020203" pitchFamily="34" charset="-79"/>
                              <a:cs typeface="Gill Sans"/>
                            </a:rPr>
                            <a:t>        = 3979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 36 </a:t>
                          </a:r>
                          <a:r>
                            <a:rPr lang="en-GB" sz="1050" b="0" i="0" dirty="0" smtClean="0">
                              <a:latin typeface="Cambria Math"/>
                              <a:ea typeface="Cambria Math"/>
                              <a:cs typeface="Gill Sans"/>
                            </a:rPr>
                            <a:t>÷ 9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9"/>
                          <a:stretch>
                            <a:fillRect l="-20149" t="-515556" r="-373" b="-8889"/>
                          </a:stretch>
                        </a:blipFill>
                      </a:tcPr>
                    </a:tc>
                    <a:extLst>
                      <a:ext uri="{0D108BD9-81ED-4DB2-BD59-A6C34878D82A}">
                        <a16:rowId xmlns:a16="http://schemas.microsoft.com/office/drawing/2014/main" xmlns=""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3" name="Table 22">
                <a:extLst>
                  <a:ext uri="{FF2B5EF4-FFF2-40B4-BE49-F238E27FC236}">
                    <a16:creationId xmlns:a16="http://schemas.microsoft.com/office/drawing/2014/main" id="{1A3F7613-F2DA-1549-B51D-530C657744A4}"/>
                  </a:ext>
                </a:extLst>
              </p:cNvPr>
              <p:cNvGraphicFramePr>
                <a:graphicFrameLocks noGrp="1"/>
              </p:cNvGraphicFramePr>
              <p:nvPr>
                <p:extLst>
                  <p:ext uri="{D42A27DB-BD31-4B8C-83A1-F6EECF244321}">
                    <p14:modId xmlns:p14="http://schemas.microsoft.com/office/powerpoint/2010/main" val="3951347138"/>
                  </p:ext>
                </p:extLst>
              </p:nvPr>
            </p:nvGraphicFramePr>
            <p:xfrm>
              <a:off x="296630"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7438 –</a:t>
                          </a:r>
                          <a:r>
                            <a:rPr lang="en-GB" sz="1050" b="0" i="0" baseline="0" dirty="0">
                              <a:latin typeface="Gill Sans" panose="020B0502020104020203" pitchFamily="34" charset="-79"/>
                              <a:cs typeface="Gill Sans"/>
                            </a:rPr>
                            <a:t>        = 3979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 36 </a:t>
                          </a:r>
                          <a:r>
                            <a:rPr lang="en-GB" sz="1050" b="0" i="0" dirty="0">
                              <a:latin typeface="Cambria Math"/>
                              <a:ea typeface="Cambria Math"/>
                              <a:cs typeface="Gill Sans"/>
                            </a:rPr>
                            <a:t>÷ 9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1</m:t>
                                  </m:r>
                                </m:num>
                                <m:den>
                                  <m:r>
                                    <a:rPr lang="en-GB" sz="800" b="0" i="1" smtClean="0">
                                      <a:latin typeface="Cambria Math"/>
                                      <a:cs typeface="Gill Sans"/>
                                    </a:rPr>
                                    <m:t>3</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36=</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3" name="Table 22">
                <a:extLst>
                  <a:ext uri="{FF2B5EF4-FFF2-40B4-BE49-F238E27FC236}">
                    <a16:creationId xmlns:a16="http://schemas.microsoft.com/office/drawing/2014/main" xmlns="" xmlns:a14="http://schemas.microsoft.com/office/drawing/2010/main" id="{1A3F7613-F2DA-1549-B51D-530C657744A4}"/>
                  </a:ext>
                </a:extLst>
              </p:cNvPr>
              <p:cNvGraphicFramePr>
                <a:graphicFrameLocks noGrp="1"/>
              </p:cNvGraphicFramePr>
              <p:nvPr>
                <p:extLst>
                  <p:ext uri="{D42A27DB-BD31-4B8C-83A1-F6EECF244321}">
                    <p14:modId xmlns:p14="http://schemas.microsoft.com/office/powerpoint/2010/main" val="3951347138"/>
                  </p:ext>
                </p:extLst>
              </p:nvPr>
            </p:nvGraphicFramePr>
            <p:xfrm>
              <a:off x="296630"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xmlns:a14="http://schemas.microsoft.com/office/drawing/2010/main" val="981343791"/>
                        </a:ext>
                      </a:extLst>
                    </a:gridCol>
                    <a:gridCol w="1633983">
                      <a:extLst>
                        <a:ext uri="{9D8B030D-6E8A-4147-A177-3AD203B41FA5}">
                          <a16:colId xmlns:a16="http://schemas.microsoft.com/office/drawing/2014/main" xmlns=""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7438 –</a:t>
                          </a:r>
                          <a:r>
                            <a:rPr lang="en-GB" sz="1050" b="0" i="0" baseline="0" dirty="0" smtClean="0">
                              <a:latin typeface="Gill Sans" panose="020B0502020104020203" pitchFamily="34" charset="-79"/>
                              <a:cs typeface="Gill Sans"/>
                            </a:rPr>
                            <a:t>        = 3979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 36 </a:t>
                          </a:r>
                          <a:r>
                            <a:rPr lang="en-GB" sz="1050" b="0" i="0" dirty="0" smtClean="0">
                              <a:latin typeface="Cambria Math"/>
                              <a:ea typeface="Cambria Math"/>
                              <a:cs typeface="Gill Sans"/>
                            </a:rPr>
                            <a:t>÷ 9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10"/>
                          <a:stretch>
                            <a:fillRect l="-20522" t="-515556" b="-8889"/>
                          </a:stretch>
                        </a:blipFill>
                      </a:tcPr>
                    </a:tc>
                    <a:extLst>
                      <a:ext uri="{0D108BD9-81ED-4DB2-BD59-A6C34878D82A}">
                        <a16:rowId xmlns:a16="http://schemas.microsoft.com/office/drawing/2014/main" xmlns=""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4" name="Table 23">
                <a:extLst>
                  <a:ext uri="{FF2B5EF4-FFF2-40B4-BE49-F238E27FC236}">
                    <a16:creationId xmlns:a16="http://schemas.microsoft.com/office/drawing/2014/main" id="{FD303542-7540-734A-BB06-D458E1734ED9}"/>
                  </a:ext>
                </a:extLst>
              </p:cNvPr>
              <p:cNvGraphicFramePr>
                <a:graphicFrameLocks noGrp="1"/>
              </p:cNvGraphicFramePr>
              <p:nvPr>
                <p:extLst>
                  <p:ext uri="{D42A27DB-BD31-4B8C-83A1-F6EECF244321}">
                    <p14:modId xmlns:p14="http://schemas.microsoft.com/office/powerpoint/2010/main" val="1403882802"/>
                  </p:ext>
                </p:extLst>
              </p:nvPr>
            </p:nvGraphicFramePr>
            <p:xfrm>
              <a:off x="2728591"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7438 –</a:t>
                          </a:r>
                          <a:r>
                            <a:rPr lang="en-GB" sz="1050" b="0" i="0" baseline="0" dirty="0">
                              <a:latin typeface="Gill Sans" panose="020B0502020104020203" pitchFamily="34" charset="-79"/>
                              <a:cs typeface="Gill Sans"/>
                            </a:rPr>
                            <a:t>        = 3979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 36 </a:t>
                          </a:r>
                          <a:r>
                            <a:rPr lang="en-GB" sz="1050" b="0" i="0" dirty="0">
                              <a:latin typeface="Cambria Math"/>
                              <a:ea typeface="Cambria Math"/>
                              <a:cs typeface="Gill Sans"/>
                            </a:rPr>
                            <a:t>÷ 9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1</m:t>
                                  </m:r>
                                </m:num>
                                <m:den>
                                  <m:r>
                                    <a:rPr lang="en-GB" sz="800" b="0" i="1" smtClean="0">
                                      <a:latin typeface="Cambria Math"/>
                                      <a:cs typeface="Gill Sans"/>
                                    </a:rPr>
                                    <m:t>3</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36=</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4" name="Table 23">
                <a:extLst>
                  <a:ext uri="{FF2B5EF4-FFF2-40B4-BE49-F238E27FC236}">
                    <a16:creationId xmlns:a16="http://schemas.microsoft.com/office/drawing/2014/main" xmlns="" xmlns:a14="http://schemas.microsoft.com/office/drawing/2010/main" id="{FD303542-7540-734A-BB06-D458E1734ED9}"/>
                  </a:ext>
                </a:extLst>
              </p:cNvPr>
              <p:cNvGraphicFramePr>
                <a:graphicFrameLocks noGrp="1"/>
              </p:cNvGraphicFramePr>
              <p:nvPr>
                <p:extLst>
                  <p:ext uri="{D42A27DB-BD31-4B8C-83A1-F6EECF244321}">
                    <p14:modId xmlns:p14="http://schemas.microsoft.com/office/powerpoint/2010/main" val="1403882802"/>
                  </p:ext>
                </p:extLst>
              </p:nvPr>
            </p:nvGraphicFramePr>
            <p:xfrm>
              <a:off x="2728591"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xmlns:a14="http://schemas.microsoft.com/office/drawing/2010/main" val="981343791"/>
                        </a:ext>
                      </a:extLst>
                    </a:gridCol>
                    <a:gridCol w="1633983">
                      <a:extLst>
                        <a:ext uri="{9D8B030D-6E8A-4147-A177-3AD203B41FA5}">
                          <a16:colId xmlns:a16="http://schemas.microsoft.com/office/drawing/2014/main" xmlns=""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7438 –</a:t>
                          </a:r>
                          <a:r>
                            <a:rPr lang="en-GB" sz="1050" b="0" i="0" baseline="0" dirty="0" smtClean="0">
                              <a:latin typeface="Gill Sans" panose="020B0502020104020203" pitchFamily="34" charset="-79"/>
                              <a:cs typeface="Gill Sans"/>
                            </a:rPr>
                            <a:t>        = 3979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 36 </a:t>
                          </a:r>
                          <a:r>
                            <a:rPr lang="en-GB" sz="1050" b="0" i="0" dirty="0" smtClean="0">
                              <a:latin typeface="Cambria Math"/>
                              <a:ea typeface="Cambria Math"/>
                              <a:cs typeface="Gill Sans"/>
                            </a:rPr>
                            <a:t>÷ 9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11"/>
                          <a:stretch>
                            <a:fillRect l="-20522" t="-515556" b="-8889"/>
                          </a:stretch>
                        </a:blipFill>
                      </a:tcPr>
                    </a:tc>
                    <a:extLst>
                      <a:ext uri="{0D108BD9-81ED-4DB2-BD59-A6C34878D82A}">
                        <a16:rowId xmlns:a16="http://schemas.microsoft.com/office/drawing/2014/main" xmlns=""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5" name="Table 24">
                <a:extLst>
                  <a:ext uri="{FF2B5EF4-FFF2-40B4-BE49-F238E27FC236}">
                    <a16:creationId xmlns:a16="http://schemas.microsoft.com/office/drawing/2014/main" id="{6593BC1E-2B58-6349-83D3-7CE25E8F5B19}"/>
                  </a:ext>
                </a:extLst>
              </p:cNvPr>
              <p:cNvGraphicFramePr>
                <a:graphicFrameLocks noGrp="1"/>
              </p:cNvGraphicFramePr>
              <p:nvPr>
                <p:extLst>
                  <p:ext uri="{D42A27DB-BD31-4B8C-83A1-F6EECF244321}">
                    <p14:modId xmlns:p14="http://schemas.microsoft.com/office/powerpoint/2010/main" val="1134385855"/>
                  </p:ext>
                </p:extLst>
              </p:nvPr>
            </p:nvGraphicFramePr>
            <p:xfrm>
              <a:off x="5212755"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7438 –</a:t>
                          </a:r>
                          <a:r>
                            <a:rPr lang="en-GB" sz="1050" b="0" i="0" baseline="0" dirty="0">
                              <a:latin typeface="Gill Sans" panose="020B0502020104020203" pitchFamily="34" charset="-79"/>
                              <a:cs typeface="Gill Sans"/>
                            </a:rPr>
                            <a:t>        = 3979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 36 </a:t>
                          </a:r>
                          <a:r>
                            <a:rPr lang="en-GB" sz="1050" b="0" i="0" dirty="0">
                              <a:latin typeface="Cambria Math"/>
                              <a:ea typeface="Cambria Math"/>
                              <a:cs typeface="Gill Sans"/>
                            </a:rPr>
                            <a:t>÷ 9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1</m:t>
                                  </m:r>
                                </m:num>
                                <m:den>
                                  <m:r>
                                    <a:rPr lang="en-GB" sz="800" b="0" i="1" smtClean="0">
                                      <a:latin typeface="Cambria Math"/>
                                      <a:cs typeface="Gill Sans"/>
                                    </a:rPr>
                                    <m:t>3</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36=</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5" name="Table 24">
                <a:extLst>
                  <a:ext uri="{FF2B5EF4-FFF2-40B4-BE49-F238E27FC236}">
                    <a16:creationId xmlns:a16="http://schemas.microsoft.com/office/drawing/2014/main" xmlns="" xmlns:a14="http://schemas.microsoft.com/office/drawing/2010/main" id="{6593BC1E-2B58-6349-83D3-7CE25E8F5B19}"/>
                  </a:ext>
                </a:extLst>
              </p:cNvPr>
              <p:cNvGraphicFramePr>
                <a:graphicFrameLocks noGrp="1"/>
              </p:cNvGraphicFramePr>
              <p:nvPr>
                <p:extLst>
                  <p:ext uri="{D42A27DB-BD31-4B8C-83A1-F6EECF244321}">
                    <p14:modId xmlns:p14="http://schemas.microsoft.com/office/powerpoint/2010/main" val="1134385855"/>
                  </p:ext>
                </p:extLst>
              </p:nvPr>
            </p:nvGraphicFramePr>
            <p:xfrm>
              <a:off x="5212755"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xmlns:a14="http://schemas.microsoft.com/office/drawing/2010/main" val="981343791"/>
                        </a:ext>
                      </a:extLst>
                    </a:gridCol>
                    <a:gridCol w="1633983">
                      <a:extLst>
                        <a:ext uri="{9D8B030D-6E8A-4147-A177-3AD203B41FA5}">
                          <a16:colId xmlns:a16="http://schemas.microsoft.com/office/drawing/2014/main" xmlns=""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7438 –</a:t>
                          </a:r>
                          <a:r>
                            <a:rPr lang="en-GB" sz="1050" b="0" i="0" baseline="0" dirty="0" smtClean="0">
                              <a:latin typeface="Gill Sans" panose="020B0502020104020203" pitchFamily="34" charset="-79"/>
                              <a:cs typeface="Gill Sans"/>
                            </a:rPr>
                            <a:t>        = 3979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 36 </a:t>
                          </a:r>
                          <a:r>
                            <a:rPr lang="en-GB" sz="1050" b="0" i="0" dirty="0" smtClean="0">
                              <a:latin typeface="Cambria Math"/>
                              <a:ea typeface="Cambria Math"/>
                              <a:cs typeface="Gill Sans"/>
                            </a:rPr>
                            <a:t>÷ 9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12"/>
                          <a:stretch>
                            <a:fillRect l="-20149" t="-515556" r="-373" b="-8889"/>
                          </a:stretch>
                        </a:blipFill>
                      </a:tcPr>
                    </a:tc>
                    <a:extLst>
                      <a:ext uri="{0D108BD9-81ED-4DB2-BD59-A6C34878D82A}">
                        <a16:rowId xmlns:a16="http://schemas.microsoft.com/office/drawing/2014/main" xmlns=""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6" name="Table 25">
                <a:extLst>
                  <a:ext uri="{FF2B5EF4-FFF2-40B4-BE49-F238E27FC236}">
                    <a16:creationId xmlns:a16="http://schemas.microsoft.com/office/drawing/2014/main" id="{EE24CE50-3480-634F-8B53-EDC5F95DE676}"/>
                  </a:ext>
                </a:extLst>
              </p:cNvPr>
              <p:cNvGraphicFramePr>
                <a:graphicFrameLocks noGrp="1"/>
              </p:cNvGraphicFramePr>
              <p:nvPr>
                <p:extLst>
                  <p:ext uri="{D42A27DB-BD31-4B8C-83A1-F6EECF244321}">
                    <p14:modId xmlns:p14="http://schemas.microsoft.com/office/powerpoint/2010/main" val="1300851551"/>
                  </p:ext>
                </p:extLst>
              </p:nvPr>
            </p:nvGraphicFramePr>
            <p:xfrm>
              <a:off x="7644716"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7438 –</a:t>
                          </a:r>
                          <a:r>
                            <a:rPr lang="en-GB" sz="1050" b="0" i="0" baseline="0" dirty="0">
                              <a:latin typeface="Gill Sans" panose="020B0502020104020203" pitchFamily="34" charset="-79"/>
                              <a:cs typeface="Gill Sans"/>
                            </a:rPr>
                            <a:t>        = 3979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 36 </a:t>
                          </a:r>
                          <a:r>
                            <a:rPr lang="en-GB" sz="1050" b="0" i="0" dirty="0">
                              <a:latin typeface="Cambria Math"/>
                              <a:ea typeface="Cambria Math"/>
                              <a:cs typeface="Gill Sans"/>
                            </a:rPr>
                            <a:t>÷ 9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GB" sz="800" b="0" i="1" smtClean="0">
                                      <a:latin typeface="Cambria Math" panose="02040503050406030204" pitchFamily="18" charset="0"/>
                                      <a:cs typeface="Gill Sans"/>
                                    </a:rPr>
                                  </m:ctrlPr>
                                </m:fPr>
                                <m:num>
                                  <m:r>
                                    <a:rPr lang="en-GB" sz="800" b="0" i="1" smtClean="0">
                                      <a:latin typeface="Cambria Math"/>
                                      <a:cs typeface="Gill Sans"/>
                                    </a:rPr>
                                    <m:t>1</m:t>
                                  </m:r>
                                </m:num>
                                <m:den>
                                  <m:r>
                                    <a:rPr lang="en-GB" sz="800" b="0" i="1" smtClean="0">
                                      <a:latin typeface="Cambria Math"/>
                                      <a:cs typeface="Gill Sans"/>
                                    </a:rPr>
                                    <m:t>3</m:t>
                                  </m:r>
                                </m:den>
                              </m:f>
                              <m:r>
                                <a:rPr lang="en-GB" sz="800" b="0" i="1" smtClean="0">
                                  <a:latin typeface="Cambria Math"/>
                                  <a:cs typeface="Gill Sans"/>
                                </a:rPr>
                                <m:t> </m:t>
                              </m:r>
                              <m:r>
                                <a:rPr lang="en-GB" sz="800" b="0" i="1" smtClean="0">
                                  <a:latin typeface="Cambria Math"/>
                                  <a:cs typeface="Gill Sans"/>
                                </a:rPr>
                                <m:t>𝑜𝑓</m:t>
                              </m:r>
                              <m:r>
                                <a:rPr lang="en-GB" sz="800" b="0" i="1" smtClean="0">
                                  <a:latin typeface="Cambria Math"/>
                                  <a:cs typeface="Gill Sans"/>
                                </a:rPr>
                                <m:t> 36=</m:t>
                              </m:r>
                            </m:oMath>
                          </a14:m>
                          <a:r>
                            <a:rPr lang="en-GB" sz="800" b="0" i="0" dirty="0">
                              <a:latin typeface="Gill Sans" panose="020B0502020104020203" pitchFamily="34" charset="-79"/>
                              <a:cs typeface="Gill Sans"/>
                            </a:rPr>
                            <a:t>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6" name="Table 25">
                <a:extLst>
                  <a:ext uri="{FF2B5EF4-FFF2-40B4-BE49-F238E27FC236}">
                    <a16:creationId xmlns:a16="http://schemas.microsoft.com/office/drawing/2014/main" xmlns="" xmlns:a14="http://schemas.microsoft.com/office/drawing/2010/main" id="{EE24CE50-3480-634F-8B53-EDC5F95DE676}"/>
                  </a:ext>
                </a:extLst>
              </p:cNvPr>
              <p:cNvGraphicFramePr>
                <a:graphicFrameLocks noGrp="1"/>
              </p:cNvGraphicFramePr>
              <p:nvPr>
                <p:extLst>
                  <p:ext uri="{D42A27DB-BD31-4B8C-83A1-F6EECF244321}">
                    <p14:modId xmlns:p14="http://schemas.microsoft.com/office/powerpoint/2010/main" val="1300851551"/>
                  </p:ext>
                </p:extLst>
              </p:nvPr>
            </p:nvGraphicFramePr>
            <p:xfrm>
              <a:off x="7644716"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xmlns="" xmlns:a14="http://schemas.microsoft.com/office/drawing/2010/main" val="981343791"/>
                        </a:ext>
                      </a:extLst>
                    </a:gridCol>
                    <a:gridCol w="1633983">
                      <a:extLst>
                        <a:ext uri="{9D8B030D-6E8A-4147-A177-3AD203B41FA5}">
                          <a16:colId xmlns:a16="http://schemas.microsoft.com/office/drawing/2014/main" xmlns=""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2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xmlns=""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5487 + 2578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7438 –</a:t>
                          </a:r>
                          <a:r>
                            <a:rPr lang="en-GB" sz="1050" b="0" i="0" baseline="0" dirty="0" smtClean="0">
                              <a:latin typeface="Gill Sans" panose="020B0502020104020203" pitchFamily="34" charset="-79"/>
                              <a:cs typeface="Gill Sans"/>
                            </a:rPr>
                            <a:t>        = 3979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625 x 3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 36 </a:t>
                          </a:r>
                          <a:r>
                            <a:rPr lang="en-GB" sz="1050" b="0" i="0" dirty="0" smtClean="0">
                              <a:latin typeface="Cambria Math"/>
                              <a:ea typeface="Cambria Math"/>
                              <a:cs typeface="Gill Sans"/>
                            </a:rPr>
                            <a:t>÷ 9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13"/>
                          <a:stretch>
                            <a:fillRect l="-20149" t="-515556" r="-373" b="-8889"/>
                          </a:stretch>
                        </a:blipFill>
                      </a:tcPr>
                    </a:tc>
                    <a:extLst>
                      <a:ext uri="{0D108BD9-81ED-4DB2-BD59-A6C34878D82A}">
                        <a16:rowId xmlns:a16="http://schemas.microsoft.com/office/drawing/2014/main" xmlns="" xmlns:a14="http://schemas.microsoft.com/office/drawing/2010/main" val="1979769031"/>
                      </a:ext>
                    </a:extLst>
                  </a:tr>
                </a:tbl>
              </a:graphicData>
            </a:graphic>
          </p:graphicFrame>
        </mc:Fallback>
      </mc:AlternateContent>
    </p:spTree>
    <p:extLst>
      <p:ext uri="{BB962C8B-B14F-4D97-AF65-F5344CB8AC3E}">
        <p14:creationId xmlns:p14="http://schemas.microsoft.com/office/powerpoint/2010/main" val="2439746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4DECAD05-9BA4-8947-89FA-E8DF85F7207A}"/>
              </a:ext>
            </a:extLst>
          </p:cNvPr>
          <p:cNvGraphicFramePr>
            <a:graphicFrameLocks noGrp="1"/>
          </p:cNvGraphicFramePr>
          <p:nvPr>
            <p:extLst>
              <p:ext uri="{D42A27DB-BD31-4B8C-83A1-F6EECF244321}">
                <p14:modId xmlns:p14="http://schemas.microsoft.com/office/powerpoint/2010/main" val="1967219977"/>
              </p:ext>
            </p:extLst>
          </p:nvPr>
        </p:nvGraphicFramePr>
        <p:xfrm>
          <a:off x="296630"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3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6783 + 2835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108 = 346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36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4 x 24 x 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16" name="Table 15">
            <a:extLst>
              <a:ext uri="{FF2B5EF4-FFF2-40B4-BE49-F238E27FC236}">
                <a16:creationId xmlns:a16="http://schemas.microsoft.com/office/drawing/2014/main" id="{559F0860-6F55-9645-BE45-BD8A2924F24F}"/>
              </a:ext>
            </a:extLst>
          </p:cNvPr>
          <p:cNvGraphicFramePr>
            <a:graphicFrameLocks noGrp="1"/>
          </p:cNvGraphicFramePr>
          <p:nvPr>
            <p:extLst>
              <p:ext uri="{D42A27DB-BD31-4B8C-83A1-F6EECF244321}">
                <p14:modId xmlns:p14="http://schemas.microsoft.com/office/powerpoint/2010/main" val="1166778359"/>
              </p:ext>
            </p:extLst>
          </p:nvPr>
        </p:nvGraphicFramePr>
        <p:xfrm>
          <a:off x="2728591"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3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6783 + 2835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108 = 346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36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4 x 24 x 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17" name="Table 16">
            <a:extLst>
              <a:ext uri="{FF2B5EF4-FFF2-40B4-BE49-F238E27FC236}">
                <a16:creationId xmlns:a16="http://schemas.microsoft.com/office/drawing/2014/main" id="{39051EF1-B218-5A48-8D11-02FD6AD4171B}"/>
              </a:ext>
            </a:extLst>
          </p:cNvPr>
          <p:cNvGraphicFramePr>
            <a:graphicFrameLocks noGrp="1"/>
          </p:cNvGraphicFramePr>
          <p:nvPr>
            <p:extLst>
              <p:ext uri="{D42A27DB-BD31-4B8C-83A1-F6EECF244321}">
                <p14:modId xmlns:p14="http://schemas.microsoft.com/office/powerpoint/2010/main" val="707146472"/>
              </p:ext>
            </p:extLst>
          </p:nvPr>
        </p:nvGraphicFramePr>
        <p:xfrm>
          <a:off x="5212755"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3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6783 + 2835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108 = 346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36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4 x 24 x 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18" name="Table 17">
            <a:extLst>
              <a:ext uri="{FF2B5EF4-FFF2-40B4-BE49-F238E27FC236}">
                <a16:creationId xmlns:a16="http://schemas.microsoft.com/office/drawing/2014/main" id="{46DCB66E-757E-494C-A8E4-E2AB811E29E3}"/>
              </a:ext>
            </a:extLst>
          </p:cNvPr>
          <p:cNvGraphicFramePr>
            <a:graphicFrameLocks noGrp="1"/>
          </p:cNvGraphicFramePr>
          <p:nvPr>
            <p:extLst>
              <p:ext uri="{D42A27DB-BD31-4B8C-83A1-F6EECF244321}">
                <p14:modId xmlns:p14="http://schemas.microsoft.com/office/powerpoint/2010/main" val="47719953"/>
              </p:ext>
            </p:extLst>
          </p:nvPr>
        </p:nvGraphicFramePr>
        <p:xfrm>
          <a:off x="7644716"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3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6783 + 2835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108 = 346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36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4 x 24 x 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19" name="Table 18">
            <a:extLst>
              <a:ext uri="{FF2B5EF4-FFF2-40B4-BE49-F238E27FC236}">
                <a16:creationId xmlns:a16="http://schemas.microsoft.com/office/drawing/2014/main" id="{03416A24-DA59-FF47-805D-C2894104A84C}"/>
              </a:ext>
            </a:extLst>
          </p:cNvPr>
          <p:cNvGraphicFramePr>
            <a:graphicFrameLocks noGrp="1"/>
          </p:cNvGraphicFramePr>
          <p:nvPr>
            <p:extLst>
              <p:ext uri="{D42A27DB-BD31-4B8C-83A1-F6EECF244321}">
                <p14:modId xmlns:p14="http://schemas.microsoft.com/office/powerpoint/2010/main" val="623968004"/>
              </p:ext>
            </p:extLst>
          </p:nvPr>
        </p:nvGraphicFramePr>
        <p:xfrm>
          <a:off x="296630"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3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6783 + 2835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108 = 346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36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4 x 24 x 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20" name="Table 19">
            <a:extLst>
              <a:ext uri="{FF2B5EF4-FFF2-40B4-BE49-F238E27FC236}">
                <a16:creationId xmlns:a16="http://schemas.microsoft.com/office/drawing/2014/main" id="{9FC8FBE8-FEE3-FE4F-AA0C-1876607E86CA}"/>
              </a:ext>
            </a:extLst>
          </p:cNvPr>
          <p:cNvGraphicFramePr>
            <a:graphicFrameLocks noGrp="1"/>
          </p:cNvGraphicFramePr>
          <p:nvPr>
            <p:extLst>
              <p:ext uri="{D42A27DB-BD31-4B8C-83A1-F6EECF244321}">
                <p14:modId xmlns:p14="http://schemas.microsoft.com/office/powerpoint/2010/main" val="212570904"/>
              </p:ext>
            </p:extLst>
          </p:nvPr>
        </p:nvGraphicFramePr>
        <p:xfrm>
          <a:off x="2728591"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3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6783 + 2835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108 = 346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36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4 x 24 x 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21" name="Table 20">
            <a:extLst>
              <a:ext uri="{FF2B5EF4-FFF2-40B4-BE49-F238E27FC236}">
                <a16:creationId xmlns:a16="http://schemas.microsoft.com/office/drawing/2014/main" id="{6DCFABED-8DBB-6B46-9555-CA26AAB4BADC}"/>
              </a:ext>
            </a:extLst>
          </p:cNvPr>
          <p:cNvGraphicFramePr>
            <a:graphicFrameLocks noGrp="1"/>
          </p:cNvGraphicFramePr>
          <p:nvPr>
            <p:extLst>
              <p:ext uri="{D42A27DB-BD31-4B8C-83A1-F6EECF244321}">
                <p14:modId xmlns:p14="http://schemas.microsoft.com/office/powerpoint/2010/main" val="4242853894"/>
              </p:ext>
            </p:extLst>
          </p:nvPr>
        </p:nvGraphicFramePr>
        <p:xfrm>
          <a:off x="5212755"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3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6783 + 2835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108 = 346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36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4 x 24 x 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22" name="Table 21">
            <a:extLst>
              <a:ext uri="{FF2B5EF4-FFF2-40B4-BE49-F238E27FC236}">
                <a16:creationId xmlns:a16="http://schemas.microsoft.com/office/drawing/2014/main" id="{C5C30585-61B6-6044-B406-8BF7E72FE6CC}"/>
              </a:ext>
            </a:extLst>
          </p:cNvPr>
          <p:cNvGraphicFramePr>
            <a:graphicFrameLocks noGrp="1"/>
          </p:cNvGraphicFramePr>
          <p:nvPr>
            <p:extLst>
              <p:ext uri="{D42A27DB-BD31-4B8C-83A1-F6EECF244321}">
                <p14:modId xmlns:p14="http://schemas.microsoft.com/office/powerpoint/2010/main" val="268526963"/>
              </p:ext>
            </p:extLst>
          </p:nvPr>
        </p:nvGraphicFramePr>
        <p:xfrm>
          <a:off x="7644716"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3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6783 + 2835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108 = 346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36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4 x 24 x 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23" name="Table 22">
            <a:extLst>
              <a:ext uri="{FF2B5EF4-FFF2-40B4-BE49-F238E27FC236}">
                <a16:creationId xmlns:a16="http://schemas.microsoft.com/office/drawing/2014/main" id="{1A3F7613-F2DA-1549-B51D-530C657744A4}"/>
              </a:ext>
            </a:extLst>
          </p:cNvPr>
          <p:cNvGraphicFramePr>
            <a:graphicFrameLocks noGrp="1"/>
          </p:cNvGraphicFramePr>
          <p:nvPr>
            <p:extLst>
              <p:ext uri="{D42A27DB-BD31-4B8C-83A1-F6EECF244321}">
                <p14:modId xmlns:p14="http://schemas.microsoft.com/office/powerpoint/2010/main" val="579653929"/>
              </p:ext>
            </p:extLst>
          </p:nvPr>
        </p:nvGraphicFramePr>
        <p:xfrm>
          <a:off x="296630"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3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6783 + 2835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108 = 346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36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4 x 24 x 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24" name="Table 23">
            <a:extLst>
              <a:ext uri="{FF2B5EF4-FFF2-40B4-BE49-F238E27FC236}">
                <a16:creationId xmlns:a16="http://schemas.microsoft.com/office/drawing/2014/main" id="{FD303542-7540-734A-BB06-D458E1734ED9}"/>
              </a:ext>
            </a:extLst>
          </p:cNvPr>
          <p:cNvGraphicFramePr>
            <a:graphicFrameLocks noGrp="1"/>
          </p:cNvGraphicFramePr>
          <p:nvPr>
            <p:extLst>
              <p:ext uri="{D42A27DB-BD31-4B8C-83A1-F6EECF244321}">
                <p14:modId xmlns:p14="http://schemas.microsoft.com/office/powerpoint/2010/main" val="1349518566"/>
              </p:ext>
            </p:extLst>
          </p:nvPr>
        </p:nvGraphicFramePr>
        <p:xfrm>
          <a:off x="2728591"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3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6783 + 2835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108 = 346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36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4 x 24 x 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25" name="Table 24">
            <a:extLst>
              <a:ext uri="{FF2B5EF4-FFF2-40B4-BE49-F238E27FC236}">
                <a16:creationId xmlns:a16="http://schemas.microsoft.com/office/drawing/2014/main" id="{6593BC1E-2B58-6349-83D3-7CE25E8F5B19}"/>
              </a:ext>
            </a:extLst>
          </p:cNvPr>
          <p:cNvGraphicFramePr>
            <a:graphicFrameLocks noGrp="1"/>
          </p:cNvGraphicFramePr>
          <p:nvPr>
            <p:extLst>
              <p:ext uri="{D42A27DB-BD31-4B8C-83A1-F6EECF244321}">
                <p14:modId xmlns:p14="http://schemas.microsoft.com/office/powerpoint/2010/main" val="3839135433"/>
              </p:ext>
            </p:extLst>
          </p:nvPr>
        </p:nvGraphicFramePr>
        <p:xfrm>
          <a:off x="5212755"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3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6783 + 2835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108 = 346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36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4 x 24 x 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26" name="Table 25">
            <a:extLst>
              <a:ext uri="{FF2B5EF4-FFF2-40B4-BE49-F238E27FC236}">
                <a16:creationId xmlns:a16="http://schemas.microsoft.com/office/drawing/2014/main" id="{EE24CE50-3480-634F-8B53-EDC5F95DE676}"/>
              </a:ext>
            </a:extLst>
          </p:cNvPr>
          <p:cNvGraphicFramePr>
            <a:graphicFrameLocks noGrp="1"/>
          </p:cNvGraphicFramePr>
          <p:nvPr>
            <p:extLst>
              <p:ext uri="{D42A27DB-BD31-4B8C-83A1-F6EECF244321}">
                <p14:modId xmlns:p14="http://schemas.microsoft.com/office/powerpoint/2010/main" val="2112817752"/>
              </p:ext>
            </p:extLst>
          </p:nvPr>
        </p:nvGraphicFramePr>
        <p:xfrm>
          <a:off x="7644716"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3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6783 + 2835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108 = 346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36 </a:t>
                      </a:r>
                      <a:r>
                        <a:rPr lang="en-GB" sz="1050" b="0" i="0" dirty="0">
                          <a:latin typeface="Cambria Math"/>
                          <a:ea typeface="Cambria Math"/>
                          <a:cs typeface="Gill Sans"/>
                        </a:rPr>
                        <a:t>÷ 100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4 x 24 x 5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spTree>
    <p:extLst>
      <p:ext uri="{BB962C8B-B14F-4D97-AF65-F5344CB8AC3E}">
        <p14:creationId xmlns:p14="http://schemas.microsoft.com/office/powerpoint/2010/main" val="2661064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4DECAD05-9BA4-8947-89FA-E8DF85F7207A}"/>
              </a:ext>
            </a:extLst>
          </p:cNvPr>
          <p:cNvGraphicFramePr>
            <a:graphicFrameLocks noGrp="1"/>
          </p:cNvGraphicFramePr>
          <p:nvPr>
            <p:extLst>
              <p:ext uri="{D42A27DB-BD31-4B8C-83A1-F6EECF244321}">
                <p14:modId xmlns:p14="http://schemas.microsoft.com/office/powerpoint/2010/main" val="1309972270"/>
              </p:ext>
            </p:extLst>
          </p:nvPr>
        </p:nvGraphicFramePr>
        <p:xfrm>
          <a:off x="296630"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4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594</a:t>
                      </a:r>
                      <a:r>
                        <a:rPr lang="en-GB" sz="1050" b="0" i="0" baseline="0" dirty="0">
                          <a:latin typeface="Gill Sans" panose="020B0502020104020203" pitchFamily="34" charset="-79"/>
                          <a:cs typeface="Gill Sans"/>
                        </a:rPr>
                        <a:t> + 296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37 = 89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0.49 = 49 </a:t>
                      </a:r>
                      <a:r>
                        <a:rPr lang="en-GB" sz="1050" b="0" i="0" dirty="0">
                          <a:latin typeface="Cambria Math"/>
                          <a:ea typeface="Cambria Math"/>
                          <a:cs typeface="Gill Sans"/>
                        </a:rPr>
                        <a:t>÷</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0 x</a:t>
                      </a:r>
                      <a:r>
                        <a:rPr lang="en-GB" sz="1050" b="0" i="0" baseline="0" dirty="0">
                          <a:latin typeface="Gill Sans" panose="020B0502020104020203" pitchFamily="34" charset="-79"/>
                          <a:cs typeface="Gill Sans"/>
                        </a:rPr>
                        <a:t> 60</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16" name="Table 15">
            <a:extLst>
              <a:ext uri="{FF2B5EF4-FFF2-40B4-BE49-F238E27FC236}">
                <a16:creationId xmlns:a16="http://schemas.microsoft.com/office/drawing/2014/main" id="{559F0860-6F55-9645-BE45-BD8A2924F24F}"/>
              </a:ext>
            </a:extLst>
          </p:cNvPr>
          <p:cNvGraphicFramePr>
            <a:graphicFrameLocks noGrp="1"/>
          </p:cNvGraphicFramePr>
          <p:nvPr>
            <p:extLst>
              <p:ext uri="{D42A27DB-BD31-4B8C-83A1-F6EECF244321}">
                <p14:modId xmlns:p14="http://schemas.microsoft.com/office/powerpoint/2010/main" val="3700590262"/>
              </p:ext>
            </p:extLst>
          </p:nvPr>
        </p:nvGraphicFramePr>
        <p:xfrm>
          <a:off x="2728591"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4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594</a:t>
                      </a:r>
                      <a:r>
                        <a:rPr lang="en-GB" sz="1050" b="0" i="0" baseline="0" dirty="0">
                          <a:latin typeface="Gill Sans" panose="020B0502020104020203" pitchFamily="34" charset="-79"/>
                          <a:cs typeface="Gill Sans"/>
                        </a:rPr>
                        <a:t> + 296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37 = 89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0.49 = 49 </a:t>
                      </a:r>
                      <a:r>
                        <a:rPr lang="en-GB" sz="1050" b="0" i="0" dirty="0">
                          <a:latin typeface="Cambria Math"/>
                          <a:ea typeface="Cambria Math"/>
                          <a:cs typeface="Gill Sans"/>
                        </a:rPr>
                        <a:t>÷</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0 x</a:t>
                      </a:r>
                      <a:r>
                        <a:rPr lang="en-GB" sz="1050" b="0" i="0" baseline="0" dirty="0">
                          <a:latin typeface="Gill Sans" panose="020B0502020104020203" pitchFamily="34" charset="-79"/>
                          <a:cs typeface="Gill Sans"/>
                        </a:rPr>
                        <a:t> 60</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17" name="Table 16">
            <a:extLst>
              <a:ext uri="{FF2B5EF4-FFF2-40B4-BE49-F238E27FC236}">
                <a16:creationId xmlns:a16="http://schemas.microsoft.com/office/drawing/2014/main" id="{39051EF1-B218-5A48-8D11-02FD6AD4171B}"/>
              </a:ext>
            </a:extLst>
          </p:cNvPr>
          <p:cNvGraphicFramePr>
            <a:graphicFrameLocks noGrp="1"/>
          </p:cNvGraphicFramePr>
          <p:nvPr>
            <p:extLst>
              <p:ext uri="{D42A27DB-BD31-4B8C-83A1-F6EECF244321}">
                <p14:modId xmlns:p14="http://schemas.microsoft.com/office/powerpoint/2010/main" val="1922218262"/>
              </p:ext>
            </p:extLst>
          </p:nvPr>
        </p:nvGraphicFramePr>
        <p:xfrm>
          <a:off x="5212755"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4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594</a:t>
                      </a:r>
                      <a:r>
                        <a:rPr lang="en-GB" sz="1050" b="0" i="0" baseline="0" dirty="0">
                          <a:latin typeface="Gill Sans" panose="020B0502020104020203" pitchFamily="34" charset="-79"/>
                          <a:cs typeface="Gill Sans"/>
                        </a:rPr>
                        <a:t> + 296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37 = 89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0.49 = 49 </a:t>
                      </a:r>
                      <a:r>
                        <a:rPr lang="en-GB" sz="1050" b="0" i="0" dirty="0">
                          <a:latin typeface="Cambria Math"/>
                          <a:ea typeface="Cambria Math"/>
                          <a:cs typeface="Gill Sans"/>
                        </a:rPr>
                        <a:t>÷</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0 x</a:t>
                      </a:r>
                      <a:r>
                        <a:rPr lang="en-GB" sz="1050" b="0" i="0" baseline="0" dirty="0">
                          <a:latin typeface="Gill Sans" panose="020B0502020104020203" pitchFamily="34" charset="-79"/>
                          <a:cs typeface="Gill Sans"/>
                        </a:rPr>
                        <a:t> 60</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18" name="Table 17">
            <a:extLst>
              <a:ext uri="{FF2B5EF4-FFF2-40B4-BE49-F238E27FC236}">
                <a16:creationId xmlns:a16="http://schemas.microsoft.com/office/drawing/2014/main" id="{46DCB66E-757E-494C-A8E4-E2AB811E29E3}"/>
              </a:ext>
            </a:extLst>
          </p:cNvPr>
          <p:cNvGraphicFramePr>
            <a:graphicFrameLocks noGrp="1"/>
          </p:cNvGraphicFramePr>
          <p:nvPr>
            <p:extLst>
              <p:ext uri="{D42A27DB-BD31-4B8C-83A1-F6EECF244321}">
                <p14:modId xmlns:p14="http://schemas.microsoft.com/office/powerpoint/2010/main" val="1264396553"/>
              </p:ext>
            </p:extLst>
          </p:nvPr>
        </p:nvGraphicFramePr>
        <p:xfrm>
          <a:off x="7644716" y="479126"/>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4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594</a:t>
                      </a:r>
                      <a:r>
                        <a:rPr lang="en-GB" sz="1050" b="0" i="0" baseline="0" dirty="0">
                          <a:latin typeface="Gill Sans" panose="020B0502020104020203" pitchFamily="34" charset="-79"/>
                          <a:cs typeface="Gill Sans"/>
                        </a:rPr>
                        <a:t> + 296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37 = 89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0.49 = 49 </a:t>
                      </a:r>
                      <a:r>
                        <a:rPr lang="en-GB" sz="1050" b="0" i="0" dirty="0">
                          <a:latin typeface="Cambria Math"/>
                          <a:ea typeface="Cambria Math"/>
                          <a:cs typeface="Gill Sans"/>
                        </a:rPr>
                        <a:t>÷</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0 x</a:t>
                      </a:r>
                      <a:r>
                        <a:rPr lang="en-GB" sz="1050" b="0" i="0" baseline="0" dirty="0">
                          <a:latin typeface="Gill Sans" panose="020B0502020104020203" pitchFamily="34" charset="-79"/>
                          <a:cs typeface="Gill Sans"/>
                        </a:rPr>
                        <a:t> 60</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19" name="Table 18">
            <a:extLst>
              <a:ext uri="{FF2B5EF4-FFF2-40B4-BE49-F238E27FC236}">
                <a16:creationId xmlns:a16="http://schemas.microsoft.com/office/drawing/2014/main" id="{03416A24-DA59-FF47-805D-C2894104A84C}"/>
              </a:ext>
            </a:extLst>
          </p:cNvPr>
          <p:cNvGraphicFramePr>
            <a:graphicFrameLocks noGrp="1"/>
          </p:cNvGraphicFramePr>
          <p:nvPr>
            <p:extLst>
              <p:ext uri="{D42A27DB-BD31-4B8C-83A1-F6EECF244321}">
                <p14:modId xmlns:p14="http://schemas.microsoft.com/office/powerpoint/2010/main" val="3322871303"/>
              </p:ext>
            </p:extLst>
          </p:nvPr>
        </p:nvGraphicFramePr>
        <p:xfrm>
          <a:off x="296630"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4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594</a:t>
                      </a:r>
                      <a:r>
                        <a:rPr lang="en-GB" sz="1050" b="0" i="0" baseline="0" dirty="0">
                          <a:latin typeface="Gill Sans" panose="020B0502020104020203" pitchFamily="34" charset="-79"/>
                          <a:cs typeface="Gill Sans"/>
                        </a:rPr>
                        <a:t> + 296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37 = 89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0.49 = 49 </a:t>
                      </a:r>
                      <a:r>
                        <a:rPr lang="en-GB" sz="1050" b="0" i="0" dirty="0">
                          <a:latin typeface="Cambria Math"/>
                          <a:ea typeface="Cambria Math"/>
                          <a:cs typeface="Gill Sans"/>
                        </a:rPr>
                        <a:t>÷</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0 x</a:t>
                      </a:r>
                      <a:r>
                        <a:rPr lang="en-GB" sz="1050" b="0" i="0" baseline="0" dirty="0">
                          <a:latin typeface="Gill Sans" panose="020B0502020104020203" pitchFamily="34" charset="-79"/>
                          <a:cs typeface="Gill Sans"/>
                        </a:rPr>
                        <a:t> 60</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20" name="Table 19">
            <a:extLst>
              <a:ext uri="{FF2B5EF4-FFF2-40B4-BE49-F238E27FC236}">
                <a16:creationId xmlns:a16="http://schemas.microsoft.com/office/drawing/2014/main" id="{9FC8FBE8-FEE3-FE4F-AA0C-1876607E86CA}"/>
              </a:ext>
            </a:extLst>
          </p:cNvPr>
          <p:cNvGraphicFramePr>
            <a:graphicFrameLocks noGrp="1"/>
          </p:cNvGraphicFramePr>
          <p:nvPr>
            <p:extLst>
              <p:ext uri="{D42A27DB-BD31-4B8C-83A1-F6EECF244321}">
                <p14:modId xmlns:p14="http://schemas.microsoft.com/office/powerpoint/2010/main" val="3259982231"/>
              </p:ext>
            </p:extLst>
          </p:nvPr>
        </p:nvGraphicFramePr>
        <p:xfrm>
          <a:off x="2728591"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4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594</a:t>
                      </a:r>
                      <a:r>
                        <a:rPr lang="en-GB" sz="1050" b="0" i="0" baseline="0" dirty="0">
                          <a:latin typeface="Gill Sans" panose="020B0502020104020203" pitchFamily="34" charset="-79"/>
                          <a:cs typeface="Gill Sans"/>
                        </a:rPr>
                        <a:t> + 296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37 = 89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0.49 = 49 </a:t>
                      </a:r>
                      <a:r>
                        <a:rPr lang="en-GB" sz="1050" b="0" i="0" dirty="0">
                          <a:latin typeface="Cambria Math"/>
                          <a:ea typeface="Cambria Math"/>
                          <a:cs typeface="Gill Sans"/>
                        </a:rPr>
                        <a:t>÷</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0 x</a:t>
                      </a:r>
                      <a:r>
                        <a:rPr lang="en-GB" sz="1050" b="0" i="0" baseline="0" dirty="0">
                          <a:latin typeface="Gill Sans" panose="020B0502020104020203" pitchFamily="34" charset="-79"/>
                          <a:cs typeface="Gill Sans"/>
                        </a:rPr>
                        <a:t> 60</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21" name="Table 20">
            <a:extLst>
              <a:ext uri="{FF2B5EF4-FFF2-40B4-BE49-F238E27FC236}">
                <a16:creationId xmlns:a16="http://schemas.microsoft.com/office/drawing/2014/main" id="{6DCFABED-8DBB-6B46-9555-CA26AAB4BADC}"/>
              </a:ext>
            </a:extLst>
          </p:cNvPr>
          <p:cNvGraphicFramePr>
            <a:graphicFrameLocks noGrp="1"/>
          </p:cNvGraphicFramePr>
          <p:nvPr>
            <p:extLst>
              <p:ext uri="{D42A27DB-BD31-4B8C-83A1-F6EECF244321}">
                <p14:modId xmlns:p14="http://schemas.microsoft.com/office/powerpoint/2010/main" val="1396915732"/>
              </p:ext>
            </p:extLst>
          </p:nvPr>
        </p:nvGraphicFramePr>
        <p:xfrm>
          <a:off x="5212755"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4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594</a:t>
                      </a:r>
                      <a:r>
                        <a:rPr lang="en-GB" sz="1050" b="0" i="0" baseline="0" dirty="0">
                          <a:latin typeface="Gill Sans" panose="020B0502020104020203" pitchFamily="34" charset="-79"/>
                          <a:cs typeface="Gill Sans"/>
                        </a:rPr>
                        <a:t> + 296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37 = 89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0.49 = 49 </a:t>
                      </a:r>
                      <a:r>
                        <a:rPr lang="en-GB" sz="1050" b="0" i="0" dirty="0">
                          <a:latin typeface="Cambria Math"/>
                          <a:ea typeface="Cambria Math"/>
                          <a:cs typeface="Gill Sans"/>
                        </a:rPr>
                        <a:t>÷</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0 x</a:t>
                      </a:r>
                      <a:r>
                        <a:rPr lang="en-GB" sz="1050" b="0" i="0" baseline="0" dirty="0">
                          <a:latin typeface="Gill Sans" panose="020B0502020104020203" pitchFamily="34" charset="-79"/>
                          <a:cs typeface="Gill Sans"/>
                        </a:rPr>
                        <a:t> 60</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22" name="Table 21">
            <a:extLst>
              <a:ext uri="{FF2B5EF4-FFF2-40B4-BE49-F238E27FC236}">
                <a16:creationId xmlns:a16="http://schemas.microsoft.com/office/drawing/2014/main" id="{C5C30585-61B6-6044-B406-8BF7E72FE6CC}"/>
              </a:ext>
            </a:extLst>
          </p:cNvPr>
          <p:cNvGraphicFramePr>
            <a:graphicFrameLocks noGrp="1"/>
          </p:cNvGraphicFramePr>
          <p:nvPr>
            <p:extLst>
              <p:ext uri="{D42A27DB-BD31-4B8C-83A1-F6EECF244321}">
                <p14:modId xmlns:p14="http://schemas.microsoft.com/office/powerpoint/2010/main" val="202871630"/>
              </p:ext>
            </p:extLst>
          </p:nvPr>
        </p:nvGraphicFramePr>
        <p:xfrm>
          <a:off x="7644716" y="2591020"/>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4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594</a:t>
                      </a:r>
                      <a:r>
                        <a:rPr lang="en-GB" sz="1050" b="0" i="0" baseline="0" dirty="0">
                          <a:latin typeface="Gill Sans" panose="020B0502020104020203" pitchFamily="34" charset="-79"/>
                          <a:cs typeface="Gill Sans"/>
                        </a:rPr>
                        <a:t> + 296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37 = 89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0.49 = 49 </a:t>
                      </a:r>
                      <a:r>
                        <a:rPr lang="en-GB" sz="1050" b="0" i="0" dirty="0">
                          <a:latin typeface="Cambria Math"/>
                          <a:ea typeface="Cambria Math"/>
                          <a:cs typeface="Gill Sans"/>
                        </a:rPr>
                        <a:t>÷</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0 x</a:t>
                      </a:r>
                      <a:r>
                        <a:rPr lang="en-GB" sz="1050" b="0" i="0" baseline="0" dirty="0">
                          <a:latin typeface="Gill Sans" panose="020B0502020104020203" pitchFamily="34" charset="-79"/>
                          <a:cs typeface="Gill Sans"/>
                        </a:rPr>
                        <a:t> 60</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23" name="Table 22">
            <a:extLst>
              <a:ext uri="{FF2B5EF4-FFF2-40B4-BE49-F238E27FC236}">
                <a16:creationId xmlns:a16="http://schemas.microsoft.com/office/drawing/2014/main" id="{1A3F7613-F2DA-1549-B51D-530C657744A4}"/>
              </a:ext>
            </a:extLst>
          </p:cNvPr>
          <p:cNvGraphicFramePr>
            <a:graphicFrameLocks noGrp="1"/>
          </p:cNvGraphicFramePr>
          <p:nvPr>
            <p:extLst>
              <p:ext uri="{D42A27DB-BD31-4B8C-83A1-F6EECF244321}">
                <p14:modId xmlns:p14="http://schemas.microsoft.com/office/powerpoint/2010/main" val="2312634409"/>
              </p:ext>
            </p:extLst>
          </p:nvPr>
        </p:nvGraphicFramePr>
        <p:xfrm>
          <a:off x="296630"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4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594</a:t>
                      </a:r>
                      <a:r>
                        <a:rPr lang="en-GB" sz="1050" b="0" i="0" baseline="0" dirty="0">
                          <a:latin typeface="Gill Sans" panose="020B0502020104020203" pitchFamily="34" charset="-79"/>
                          <a:cs typeface="Gill Sans"/>
                        </a:rPr>
                        <a:t> + 296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37 = 89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0.49 = 49 </a:t>
                      </a:r>
                      <a:r>
                        <a:rPr lang="en-GB" sz="1050" b="0" i="0" dirty="0">
                          <a:latin typeface="Cambria Math"/>
                          <a:ea typeface="Cambria Math"/>
                          <a:cs typeface="Gill Sans"/>
                        </a:rPr>
                        <a:t>÷</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0 x</a:t>
                      </a:r>
                      <a:r>
                        <a:rPr lang="en-GB" sz="1050" b="0" i="0" baseline="0" dirty="0">
                          <a:latin typeface="Gill Sans" panose="020B0502020104020203" pitchFamily="34" charset="-79"/>
                          <a:cs typeface="Gill Sans"/>
                        </a:rPr>
                        <a:t> 60</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24" name="Table 23">
            <a:extLst>
              <a:ext uri="{FF2B5EF4-FFF2-40B4-BE49-F238E27FC236}">
                <a16:creationId xmlns:a16="http://schemas.microsoft.com/office/drawing/2014/main" id="{FD303542-7540-734A-BB06-D458E1734ED9}"/>
              </a:ext>
            </a:extLst>
          </p:cNvPr>
          <p:cNvGraphicFramePr>
            <a:graphicFrameLocks noGrp="1"/>
          </p:cNvGraphicFramePr>
          <p:nvPr>
            <p:extLst>
              <p:ext uri="{D42A27DB-BD31-4B8C-83A1-F6EECF244321}">
                <p14:modId xmlns:p14="http://schemas.microsoft.com/office/powerpoint/2010/main" val="4254909196"/>
              </p:ext>
            </p:extLst>
          </p:nvPr>
        </p:nvGraphicFramePr>
        <p:xfrm>
          <a:off x="2728591"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4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594</a:t>
                      </a:r>
                      <a:r>
                        <a:rPr lang="en-GB" sz="1050" b="0" i="0" baseline="0" dirty="0">
                          <a:latin typeface="Gill Sans" panose="020B0502020104020203" pitchFamily="34" charset="-79"/>
                          <a:cs typeface="Gill Sans"/>
                        </a:rPr>
                        <a:t> + 296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37 = 89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0.49 = 49 </a:t>
                      </a:r>
                      <a:r>
                        <a:rPr lang="en-GB" sz="1050" b="0" i="0" dirty="0">
                          <a:latin typeface="Cambria Math"/>
                          <a:ea typeface="Cambria Math"/>
                          <a:cs typeface="Gill Sans"/>
                        </a:rPr>
                        <a:t>÷</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0 x</a:t>
                      </a:r>
                      <a:r>
                        <a:rPr lang="en-GB" sz="1050" b="0" i="0" baseline="0" dirty="0">
                          <a:latin typeface="Gill Sans" panose="020B0502020104020203" pitchFamily="34" charset="-79"/>
                          <a:cs typeface="Gill Sans"/>
                        </a:rPr>
                        <a:t> 60</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25" name="Table 24">
            <a:extLst>
              <a:ext uri="{FF2B5EF4-FFF2-40B4-BE49-F238E27FC236}">
                <a16:creationId xmlns:a16="http://schemas.microsoft.com/office/drawing/2014/main" id="{6593BC1E-2B58-6349-83D3-7CE25E8F5B19}"/>
              </a:ext>
            </a:extLst>
          </p:cNvPr>
          <p:cNvGraphicFramePr>
            <a:graphicFrameLocks noGrp="1"/>
          </p:cNvGraphicFramePr>
          <p:nvPr>
            <p:extLst>
              <p:ext uri="{D42A27DB-BD31-4B8C-83A1-F6EECF244321}">
                <p14:modId xmlns:p14="http://schemas.microsoft.com/office/powerpoint/2010/main" val="2996901538"/>
              </p:ext>
            </p:extLst>
          </p:nvPr>
        </p:nvGraphicFramePr>
        <p:xfrm>
          <a:off x="5212755"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4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594</a:t>
                      </a:r>
                      <a:r>
                        <a:rPr lang="en-GB" sz="1050" b="0" i="0" baseline="0" dirty="0">
                          <a:latin typeface="Gill Sans" panose="020B0502020104020203" pitchFamily="34" charset="-79"/>
                          <a:cs typeface="Gill Sans"/>
                        </a:rPr>
                        <a:t> + 296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37 = 89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0.49 = 49 </a:t>
                      </a:r>
                      <a:r>
                        <a:rPr lang="en-GB" sz="1050" b="0" i="0" dirty="0">
                          <a:latin typeface="Cambria Math"/>
                          <a:ea typeface="Cambria Math"/>
                          <a:cs typeface="Gill Sans"/>
                        </a:rPr>
                        <a:t>÷</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0 x</a:t>
                      </a:r>
                      <a:r>
                        <a:rPr lang="en-GB" sz="1050" b="0" i="0" baseline="0" dirty="0">
                          <a:latin typeface="Gill Sans" panose="020B0502020104020203" pitchFamily="34" charset="-79"/>
                          <a:cs typeface="Gill Sans"/>
                        </a:rPr>
                        <a:t> 60</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graphicFrame>
        <p:nvGraphicFramePr>
          <p:cNvPr id="26" name="Table 25">
            <a:extLst>
              <a:ext uri="{FF2B5EF4-FFF2-40B4-BE49-F238E27FC236}">
                <a16:creationId xmlns:a16="http://schemas.microsoft.com/office/drawing/2014/main" id="{EE24CE50-3480-634F-8B53-EDC5F95DE676}"/>
              </a:ext>
            </a:extLst>
          </p:cNvPr>
          <p:cNvGraphicFramePr>
            <a:graphicFrameLocks noGrp="1"/>
          </p:cNvGraphicFramePr>
          <p:nvPr>
            <p:extLst>
              <p:ext uri="{D42A27DB-BD31-4B8C-83A1-F6EECF244321}">
                <p14:modId xmlns:p14="http://schemas.microsoft.com/office/powerpoint/2010/main" val="3457052719"/>
              </p:ext>
            </p:extLst>
          </p:nvPr>
        </p:nvGraphicFramePr>
        <p:xfrm>
          <a:off x="7644716" y="4702914"/>
          <a:ext cx="1964656" cy="1675960"/>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4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594</a:t>
                      </a:r>
                      <a:r>
                        <a:rPr lang="en-GB" sz="1050" b="0" i="0" baseline="0" dirty="0">
                          <a:latin typeface="Gill Sans" panose="020B0502020104020203" pitchFamily="34" charset="-79"/>
                          <a:cs typeface="Gill Sans"/>
                        </a:rPr>
                        <a:t> + 296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37 = 89 –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70 x 9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0.49 = 49 </a:t>
                      </a:r>
                      <a:r>
                        <a:rPr lang="en-GB" sz="1050" b="0" i="0" dirty="0">
                          <a:latin typeface="Cambria Math"/>
                          <a:ea typeface="Cambria Math"/>
                          <a:cs typeface="Gill Sans"/>
                        </a:rPr>
                        <a:t>÷</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0 x</a:t>
                      </a:r>
                      <a:r>
                        <a:rPr lang="en-GB" sz="1050" b="0" i="0" baseline="0" dirty="0">
                          <a:latin typeface="Gill Sans" panose="020B0502020104020203" pitchFamily="34" charset="-79"/>
                          <a:cs typeface="Gill Sans"/>
                        </a:rPr>
                        <a:t> 60</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p:spTree>
    <p:extLst>
      <p:ext uri="{BB962C8B-B14F-4D97-AF65-F5344CB8AC3E}">
        <p14:creationId xmlns:p14="http://schemas.microsoft.com/office/powerpoint/2010/main" val="3790793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4DECAD05-9BA4-8947-89FA-E8DF85F7207A}"/>
                  </a:ext>
                </a:extLst>
              </p:cNvPr>
              <p:cNvGraphicFramePr>
                <a:graphicFrameLocks noGrp="1"/>
              </p:cNvGraphicFramePr>
              <p:nvPr>
                <p:extLst>
                  <p:ext uri="{D42A27DB-BD31-4B8C-83A1-F6EECF244321}">
                    <p14:modId xmlns:p14="http://schemas.microsoft.com/office/powerpoint/2010/main" val="2943848757"/>
                  </p:ext>
                </p:extLst>
              </p:nvPr>
            </p:nvGraphicFramePr>
            <p:xfrm>
              <a:off x="296630" y="479126"/>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5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38 +</a:t>
                          </a:r>
                          <a:r>
                            <a:rPr lang="en-GB" sz="1050" b="0" i="0" baseline="0" dirty="0">
                              <a:latin typeface="Gill Sans" panose="020B0502020104020203" pitchFamily="34" charset="-79"/>
                              <a:cs typeface="Gill Sans"/>
                            </a:rPr>
                            <a:t> 59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12 x</a:t>
                          </a:r>
                          <a:r>
                            <a:rPr lang="en-GB" sz="1050" b="0" i="0" baseline="0" dirty="0">
                              <a:latin typeface="Gill Sans" panose="020B0502020104020203" pitchFamily="34" charset="-79"/>
                              <a:cs typeface="Gill Sans"/>
                            </a:rPr>
                            <a:t> 7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Cambria Math"/>
                              <a:ea typeface="Cambria Math"/>
                              <a:cs typeface="Gill Sans"/>
                            </a:rPr>
                            <a:t>72 ÷ 3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sz="700" b="0" i="1" smtClean="0">
                                        <a:latin typeface="Cambria Math" panose="02040503050406030204" pitchFamily="18" charset="0"/>
                                        <a:cs typeface="Gill Sans"/>
                                      </a:rPr>
                                    </m:ctrlPr>
                                  </m:fPr>
                                  <m:num>
                                    <m:r>
                                      <a:rPr lang="en-GB" sz="700" b="0" i="1" smtClean="0">
                                        <a:latin typeface="Cambria Math"/>
                                        <a:cs typeface="Gill Sans"/>
                                      </a:rPr>
                                      <m:t>3</m:t>
                                    </m:r>
                                  </m:num>
                                  <m:den>
                                    <m:r>
                                      <a:rPr lang="en-GB" sz="700" b="0" i="1" smtClean="0">
                                        <a:latin typeface="Cambria Math"/>
                                        <a:cs typeface="Gill Sans"/>
                                      </a:rPr>
                                      <m:t>4</m:t>
                                    </m:r>
                                  </m:den>
                                </m:f>
                                <m:r>
                                  <a:rPr lang="en-GB" sz="700" b="0" i="1" smtClean="0">
                                    <a:latin typeface="Cambria Math"/>
                                    <a:cs typeface="Gill Sans"/>
                                  </a:rPr>
                                  <m:t> </m:t>
                                </m:r>
                                <m:r>
                                  <a:rPr lang="en-GB" sz="700" b="0" i="1" smtClean="0">
                                    <a:latin typeface="Cambria Math"/>
                                    <a:cs typeface="Gill Sans"/>
                                  </a:rPr>
                                  <m:t>𝑜𝑓</m:t>
                                </m:r>
                                <m:r>
                                  <a:rPr lang="en-GB" sz="700" b="0" i="1" smtClean="0">
                                    <a:latin typeface="Cambria Math"/>
                                    <a:cs typeface="Gill Sans"/>
                                  </a:rPr>
                                  <m:t> 36= </m:t>
                                </m:r>
                              </m:oMath>
                            </m:oMathPara>
                          </a14:m>
                          <a:endParaRPr lang="en-GB" sz="70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4" name="Table 3">
                <a:extLst>
                  <a:ext uri="{FF2B5EF4-FFF2-40B4-BE49-F238E27FC236}">
                    <a16:creationId xmlns="" xmlns:a16="http://schemas.microsoft.com/office/drawing/2014/main" xmlns:a14="http://schemas.microsoft.com/office/drawing/2010/main" id="{4DECAD05-9BA4-8947-89FA-E8DF85F7207A}"/>
                  </a:ext>
                </a:extLst>
              </p:cNvPr>
              <p:cNvGraphicFramePr>
                <a:graphicFrameLocks noGrp="1"/>
              </p:cNvGraphicFramePr>
              <p:nvPr>
                <p:extLst>
                  <p:ext uri="{D42A27DB-BD31-4B8C-83A1-F6EECF244321}">
                    <p14:modId xmlns:p14="http://schemas.microsoft.com/office/powerpoint/2010/main" val="2943848757"/>
                  </p:ext>
                </p:extLst>
              </p:nvPr>
            </p:nvGraphicFramePr>
            <p:xfrm>
              <a:off x="296630" y="479126"/>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 xmlns:a16="http://schemas.microsoft.com/office/drawing/2014/main" xmlns:a14="http://schemas.microsoft.com/office/drawing/2010/main" val="981343791"/>
                        </a:ext>
                      </a:extLst>
                    </a:gridCol>
                    <a:gridCol w="1633983">
                      <a:extLst>
                        <a:ext uri="{9D8B030D-6E8A-4147-A177-3AD203B41FA5}">
                          <a16:colId xmlns="" xmlns:a16="http://schemas.microsoft.com/office/drawing/2014/main"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a:t>
                          </a:r>
                          <a:r>
                            <a:rPr lang="en-GB" sz="1400" b="1" i="0" dirty="0" smtClean="0">
                              <a:ln w="3175">
                                <a:solidFill>
                                  <a:sysClr val="windowText" lastClr="000000"/>
                                </a:solidFill>
                              </a:ln>
                              <a:solidFill>
                                <a:srgbClr val="00B050"/>
                              </a:solidFill>
                              <a:latin typeface="Gill Sans" panose="020B0502020104020203" pitchFamily="34" charset="-79"/>
                              <a:cs typeface="Gill Sans" panose="020B0502020104020203" pitchFamily="34" charset="-79"/>
                            </a:rPr>
                            <a:t>5 </a:t>
                          </a: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 xmlns:a16="http://schemas.microsoft.com/office/drawing/2014/main"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a:t>
                          </a:r>
                          <a:r>
                            <a:rPr lang="en-GB" sz="1050" b="0" i="0" dirty="0" smtClean="0">
                              <a:latin typeface="Gill Sans" panose="020B0502020104020203" pitchFamily="34" charset="-79"/>
                              <a:cs typeface="Gill Sans"/>
                            </a:rPr>
                            <a:t>38 +</a:t>
                          </a:r>
                          <a:r>
                            <a:rPr lang="en-GB" sz="1050" b="0" i="0" baseline="0" dirty="0" smtClean="0">
                              <a:latin typeface="Gill Sans" panose="020B0502020104020203" pitchFamily="34" charset="-79"/>
                              <a:cs typeface="Gill Sans"/>
                            </a:rPr>
                            <a:t> 59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8140 – 3462 </a:t>
                          </a:r>
                          <a:r>
                            <a:rPr lang="en-GB" sz="1050" b="0" i="0" dirty="0" smtClean="0">
                              <a:latin typeface="Gill Sans" panose="020B0502020104020203" pitchFamily="34" charset="-79"/>
                              <a:cs typeface="Gill Sans"/>
                            </a:rPr>
                            <a:t>=</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12 x</a:t>
                          </a:r>
                          <a:r>
                            <a:rPr lang="en-GB" sz="1050" b="0" i="0" baseline="0" dirty="0" smtClean="0">
                              <a:latin typeface="Gill Sans" panose="020B0502020104020203" pitchFamily="34" charset="-79"/>
                              <a:cs typeface="Gill Sans"/>
                            </a:rPr>
                            <a:t> 7 </a:t>
                          </a:r>
                          <a:r>
                            <a:rPr lang="en-GB" sz="1050" b="0" i="0" baseline="0" dirty="0" smtClean="0">
                              <a:latin typeface="Gill Sans" panose="020B0502020104020203" pitchFamily="34" charset="-79"/>
                              <a:cs typeface="Gill Sans"/>
                            </a:rPr>
                            <a:t>=</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Cambria Math"/>
                              <a:ea typeface="Cambria Math"/>
                              <a:cs typeface="Gill Sans"/>
                            </a:rPr>
                            <a:t>72 ÷ 3 </a:t>
                          </a:r>
                          <a:r>
                            <a:rPr lang="en-GB" sz="1050" b="0" i="0" dirty="0" smtClean="0">
                              <a:latin typeface="Cambria Math"/>
                              <a:ea typeface="Cambria Math"/>
                              <a:cs typeface="Gill Sans"/>
                            </a:rPr>
                            <a:t>=</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658881219"/>
                      </a:ext>
                    </a:extLst>
                  </a:tr>
                  <a:tr h="291211">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2"/>
                          <a:stretch>
                            <a:fillRect l="-20522" t="-481250" b="-6250"/>
                          </a:stretch>
                        </a:blipFill>
                      </a:tcPr>
                    </a:tc>
                    <a:extLst>
                      <a:ext uri="{0D108BD9-81ED-4DB2-BD59-A6C34878D82A}">
                        <a16:rowId xmlns="" xmlns:a16="http://schemas.microsoft.com/office/drawing/2014/main"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6" name="Table 15">
                <a:extLst>
                  <a:ext uri="{FF2B5EF4-FFF2-40B4-BE49-F238E27FC236}">
                    <a16:creationId xmlns:a16="http://schemas.microsoft.com/office/drawing/2014/main" id="{559F0860-6F55-9645-BE45-BD8A2924F24F}"/>
                  </a:ext>
                </a:extLst>
              </p:cNvPr>
              <p:cNvGraphicFramePr>
                <a:graphicFrameLocks noGrp="1"/>
              </p:cNvGraphicFramePr>
              <p:nvPr>
                <p:extLst>
                  <p:ext uri="{D42A27DB-BD31-4B8C-83A1-F6EECF244321}">
                    <p14:modId xmlns:p14="http://schemas.microsoft.com/office/powerpoint/2010/main" val="2900823329"/>
                  </p:ext>
                </p:extLst>
              </p:nvPr>
            </p:nvGraphicFramePr>
            <p:xfrm>
              <a:off x="2728591" y="479126"/>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5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38 +</a:t>
                          </a:r>
                          <a:r>
                            <a:rPr lang="en-GB" sz="1050" b="0" i="0" baseline="0" dirty="0">
                              <a:latin typeface="Gill Sans" panose="020B0502020104020203" pitchFamily="34" charset="-79"/>
                              <a:cs typeface="Gill Sans"/>
                            </a:rPr>
                            <a:t> 59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12 x</a:t>
                          </a:r>
                          <a:r>
                            <a:rPr lang="en-GB" sz="1050" b="0" i="0" baseline="0" dirty="0">
                              <a:latin typeface="Gill Sans" panose="020B0502020104020203" pitchFamily="34" charset="-79"/>
                              <a:cs typeface="Gill Sans"/>
                            </a:rPr>
                            <a:t> 7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Cambria Math"/>
                              <a:ea typeface="Cambria Math"/>
                              <a:cs typeface="Gill Sans"/>
                            </a:rPr>
                            <a:t>72 ÷ 3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sz="700" b="0" i="1" smtClean="0">
                                        <a:latin typeface="Cambria Math" panose="02040503050406030204" pitchFamily="18" charset="0"/>
                                        <a:cs typeface="Gill Sans"/>
                                      </a:rPr>
                                    </m:ctrlPr>
                                  </m:fPr>
                                  <m:num>
                                    <m:r>
                                      <a:rPr lang="en-GB" sz="700" b="0" i="1" smtClean="0">
                                        <a:latin typeface="Cambria Math"/>
                                        <a:cs typeface="Gill Sans"/>
                                      </a:rPr>
                                      <m:t>3</m:t>
                                    </m:r>
                                  </m:num>
                                  <m:den>
                                    <m:r>
                                      <a:rPr lang="en-GB" sz="700" b="0" i="1" smtClean="0">
                                        <a:latin typeface="Cambria Math"/>
                                        <a:cs typeface="Gill Sans"/>
                                      </a:rPr>
                                      <m:t>4</m:t>
                                    </m:r>
                                  </m:den>
                                </m:f>
                                <m:r>
                                  <a:rPr lang="en-GB" sz="700" b="0" i="1" smtClean="0">
                                    <a:latin typeface="Cambria Math"/>
                                    <a:cs typeface="Gill Sans"/>
                                  </a:rPr>
                                  <m:t> </m:t>
                                </m:r>
                                <m:r>
                                  <a:rPr lang="en-GB" sz="700" b="0" i="1" smtClean="0">
                                    <a:latin typeface="Cambria Math"/>
                                    <a:cs typeface="Gill Sans"/>
                                  </a:rPr>
                                  <m:t>𝑜𝑓</m:t>
                                </m:r>
                                <m:r>
                                  <a:rPr lang="en-GB" sz="700" b="0" i="1" smtClean="0">
                                    <a:latin typeface="Cambria Math"/>
                                    <a:cs typeface="Gill Sans"/>
                                  </a:rPr>
                                  <m:t> 36= </m:t>
                                </m:r>
                              </m:oMath>
                            </m:oMathPara>
                          </a14:m>
                          <a:endParaRPr lang="en-GB" sz="70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16" name="Table 15">
                <a:extLst>
                  <a:ext uri="{FF2B5EF4-FFF2-40B4-BE49-F238E27FC236}">
                    <a16:creationId xmlns="" xmlns:a16="http://schemas.microsoft.com/office/drawing/2014/main" xmlns:a14="http://schemas.microsoft.com/office/drawing/2010/main" id="{559F0860-6F55-9645-BE45-BD8A2924F24F}"/>
                  </a:ext>
                </a:extLst>
              </p:cNvPr>
              <p:cNvGraphicFramePr>
                <a:graphicFrameLocks noGrp="1"/>
              </p:cNvGraphicFramePr>
              <p:nvPr>
                <p:extLst>
                  <p:ext uri="{D42A27DB-BD31-4B8C-83A1-F6EECF244321}">
                    <p14:modId xmlns:p14="http://schemas.microsoft.com/office/powerpoint/2010/main" val="2900823329"/>
                  </p:ext>
                </p:extLst>
              </p:nvPr>
            </p:nvGraphicFramePr>
            <p:xfrm>
              <a:off x="2728591" y="479126"/>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 xmlns:a16="http://schemas.microsoft.com/office/drawing/2014/main" xmlns:a14="http://schemas.microsoft.com/office/drawing/2010/main" val="981343791"/>
                        </a:ext>
                      </a:extLst>
                    </a:gridCol>
                    <a:gridCol w="1633983">
                      <a:extLst>
                        <a:ext uri="{9D8B030D-6E8A-4147-A177-3AD203B41FA5}">
                          <a16:colId xmlns="" xmlns:a16="http://schemas.microsoft.com/office/drawing/2014/main"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a:t>
                          </a:r>
                          <a:r>
                            <a:rPr lang="en-GB" sz="1400" b="1" i="0" dirty="0" smtClean="0">
                              <a:ln w="3175">
                                <a:solidFill>
                                  <a:sysClr val="windowText" lastClr="000000"/>
                                </a:solidFill>
                              </a:ln>
                              <a:solidFill>
                                <a:srgbClr val="00B050"/>
                              </a:solidFill>
                              <a:latin typeface="Gill Sans" panose="020B0502020104020203" pitchFamily="34" charset="-79"/>
                              <a:cs typeface="Gill Sans" panose="020B0502020104020203" pitchFamily="34" charset="-79"/>
                            </a:rPr>
                            <a:t>5 </a:t>
                          </a: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 xmlns:a16="http://schemas.microsoft.com/office/drawing/2014/main"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38 +</a:t>
                          </a:r>
                          <a:r>
                            <a:rPr lang="en-GB" sz="1050" b="0" i="0" baseline="0" dirty="0" smtClean="0">
                              <a:latin typeface="Gill Sans" panose="020B0502020104020203" pitchFamily="34" charset="-79"/>
                              <a:cs typeface="Gill Sans"/>
                            </a:rPr>
                            <a:t> 59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12 x</a:t>
                          </a:r>
                          <a:r>
                            <a:rPr lang="en-GB" sz="1050" b="0" i="0" baseline="0" dirty="0" smtClean="0">
                              <a:latin typeface="Gill Sans" panose="020B0502020104020203" pitchFamily="34" charset="-79"/>
                              <a:cs typeface="Gill Sans"/>
                            </a:rPr>
                            <a:t> 7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Cambria Math"/>
                              <a:ea typeface="Cambria Math"/>
                              <a:cs typeface="Gill Sans"/>
                            </a:rPr>
                            <a:t>72 ÷ 3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658881219"/>
                      </a:ext>
                    </a:extLst>
                  </a:tr>
                  <a:tr h="291211">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3"/>
                          <a:stretch>
                            <a:fillRect l="-20522" t="-481250" b="-6250"/>
                          </a:stretch>
                        </a:blipFill>
                      </a:tcPr>
                    </a:tc>
                    <a:extLst>
                      <a:ext uri="{0D108BD9-81ED-4DB2-BD59-A6C34878D82A}">
                        <a16:rowId xmlns="" xmlns:a16="http://schemas.microsoft.com/office/drawing/2014/main"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7" name="Table 16">
                <a:extLst>
                  <a:ext uri="{FF2B5EF4-FFF2-40B4-BE49-F238E27FC236}">
                    <a16:creationId xmlns:a16="http://schemas.microsoft.com/office/drawing/2014/main" id="{39051EF1-B218-5A48-8D11-02FD6AD4171B}"/>
                  </a:ext>
                </a:extLst>
              </p:cNvPr>
              <p:cNvGraphicFramePr>
                <a:graphicFrameLocks noGrp="1"/>
              </p:cNvGraphicFramePr>
              <p:nvPr>
                <p:extLst>
                  <p:ext uri="{D42A27DB-BD31-4B8C-83A1-F6EECF244321}">
                    <p14:modId xmlns:p14="http://schemas.microsoft.com/office/powerpoint/2010/main" val="221622084"/>
                  </p:ext>
                </p:extLst>
              </p:nvPr>
            </p:nvGraphicFramePr>
            <p:xfrm>
              <a:off x="5212755" y="479126"/>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5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38 +</a:t>
                          </a:r>
                          <a:r>
                            <a:rPr lang="en-GB" sz="1050" b="0" i="0" baseline="0" dirty="0">
                              <a:latin typeface="Gill Sans" panose="020B0502020104020203" pitchFamily="34" charset="-79"/>
                              <a:cs typeface="Gill Sans"/>
                            </a:rPr>
                            <a:t> 59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12 x</a:t>
                          </a:r>
                          <a:r>
                            <a:rPr lang="en-GB" sz="1050" b="0" i="0" baseline="0" dirty="0">
                              <a:latin typeface="Gill Sans" panose="020B0502020104020203" pitchFamily="34" charset="-79"/>
                              <a:cs typeface="Gill Sans"/>
                            </a:rPr>
                            <a:t> 7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Cambria Math"/>
                              <a:ea typeface="Cambria Math"/>
                              <a:cs typeface="Gill Sans"/>
                            </a:rPr>
                            <a:t>72 ÷ 3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sz="700" b="0" i="1" smtClean="0">
                                        <a:latin typeface="Cambria Math" panose="02040503050406030204" pitchFamily="18" charset="0"/>
                                        <a:cs typeface="Gill Sans"/>
                                      </a:rPr>
                                    </m:ctrlPr>
                                  </m:fPr>
                                  <m:num>
                                    <m:r>
                                      <a:rPr lang="en-GB" sz="700" b="0" i="1" smtClean="0">
                                        <a:latin typeface="Cambria Math"/>
                                        <a:cs typeface="Gill Sans"/>
                                      </a:rPr>
                                      <m:t>3</m:t>
                                    </m:r>
                                  </m:num>
                                  <m:den>
                                    <m:r>
                                      <a:rPr lang="en-GB" sz="700" b="0" i="1" smtClean="0">
                                        <a:latin typeface="Cambria Math"/>
                                        <a:cs typeface="Gill Sans"/>
                                      </a:rPr>
                                      <m:t>4</m:t>
                                    </m:r>
                                  </m:den>
                                </m:f>
                                <m:r>
                                  <a:rPr lang="en-GB" sz="700" b="0" i="1" smtClean="0">
                                    <a:latin typeface="Cambria Math"/>
                                    <a:cs typeface="Gill Sans"/>
                                  </a:rPr>
                                  <m:t> </m:t>
                                </m:r>
                                <m:r>
                                  <a:rPr lang="en-GB" sz="700" b="0" i="1" smtClean="0">
                                    <a:latin typeface="Cambria Math"/>
                                    <a:cs typeface="Gill Sans"/>
                                  </a:rPr>
                                  <m:t>𝑜𝑓</m:t>
                                </m:r>
                                <m:r>
                                  <a:rPr lang="en-GB" sz="700" b="0" i="1" smtClean="0">
                                    <a:latin typeface="Cambria Math"/>
                                    <a:cs typeface="Gill Sans"/>
                                  </a:rPr>
                                  <m:t> 36= </m:t>
                                </m:r>
                              </m:oMath>
                            </m:oMathPara>
                          </a14:m>
                          <a:endParaRPr lang="en-GB" sz="70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17" name="Table 16">
                <a:extLst>
                  <a:ext uri="{FF2B5EF4-FFF2-40B4-BE49-F238E27FC236}">
                    <a16:creationId xmlns="" xmlns:a16="http://schemas.microsoft.com/office/drawing/2014/main" xmlns:a14="http://schemas.microsoft.com/office/drawing/2010/main" id="{39051EF1-B218-5A48-8D11-02FD6AD4171B}"/>
                  </a:ext>
                </a:extLst>
              </p:cNvPr>
              <p:cNvGraphicFramePr>
                <a:graphicFrameLocks noGrp="1"/>
              </p:cNvGraphicFramePr>
              <p:nvPr>
                <p:extLst>
                  <p:ext uri="{D42A27DB-BD31-4B8C-83A1-F6EECF244321}">
                    <p14:modId xmlns:p14="http://schemas.microsoft.com/office/powerpoint/2010/main" val="221622084"/>
                  </p:ext>
                </p:extLst>
              </p:nvPr>
            </p:nvGraphicFramePr>
            <p:xfrm>
              <a:off x="5212755" y="479126"/>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 xmlns:a16="http://schemas.microsoft.com/office/drawing/2014/main" xmlns:a14="http://schemas.microsoft.com/office/drawing/2010/main" val="981343791"/>
                        </a:ext>
                      </a:extLst>
                    </a:gridCol>
                    <a:gridCol w="1633983">
                      <a:extLst>
                        <a:ext uri="{9D8B030D-6E8A-4147-A177-3AD203B41FA5}">
                          <a16:colId xmlns="" xmlns:a16="http://schemas.microsoft.com/office/drawing/2014/main"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a:t>
                          </a:r>
                          <a:r>
                            <a:rPr lang="en-GB" sz="1400" b="1" i="0" dirty="0" smtClean="0">
                              <a:ln w="3175">
                                <a:solidFill>
                                  <a:sysClr val="windowText" lastClr="000000"/>
                                </a:solidFill>
                              </a:ln>
                              <a:solidFill>
                                <a:srgbClr val="00B050"/>
                              </a:solidFill>
                              <a:latin typeface="Gill Sans" panose="020B0502020104020203" pitchFamily="34" charset="-79"/>
                              <a:cs typeface="Gill Sans" panose="020B0502020104020203" pitchFamily="34" charset="-79"/>
                            </a:rPr>
                            <a:t>5 </a:t>
                          </a: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 xmlns:a16="http://schemas.microsoft.com/office/drawing/2014/main"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38 +</a:t>
                          </a:r>
                          <a:r>
                            <a:rPr lang="en-GB" sz="1050" b="0" i="0" baseline="0" dirty="0" smtClean="0">
                              <a:latin typeface="Gill Sans" panose="020B0502020104020203" pitchFamily="34" charset="-79"/>
                              <a:cs typeface="Gill Sans"/>
                            </a:rPr>
                            <a:t> 59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12 x</a:t>
                          </a:r>
                          <a:r>
                            <a:rPr lang="en-GB" sz="1050" b="0" i="0" baseline="0" dirty="0" smtClean="0">
                              <a:latin typeface="Gill Sans" panose="020B0502020104020203" pitchFamily="34" charset="-79"/>
                              <a:cs typeface="Gill Sans"/>
                            </a:rPr>
                            <a:t> 7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Cambria Math"/>
                              <a:ea typeface="Cambria Math"/>
                              <a:cs typeface="Gill Sans"/>
                            </a:rPr>
                            <a:t>72 ÷ 3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658881219"/>
                      </a:ext>
                    </a:extLst>
                  </a:tr>
                  <a:tr h="291211">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4"/>
                          <a:stretch>
                            <a:fillRect l="-20149" t="-481250" r="-373" b="-6250"/>
                          </a:stretch>
                        </a:blipFill>
                      </a:tcPr>
                    </a:tc>
                    <a:extLst>
                      <a:ext uri="{0D108BD9-81ED-4DB2-BD59-A6C34878D82A}">
                        <a16:rowId xmlns="" xmlns:a16="http://schemas.microsoft.com/office/drawing/2014/main"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8" name="Table 17">
                <a:extLst>
                  <a:ext uri="{FF2B5EF4-FFF2-40B4-BE49-F238E27FC236}">
                    <a16:creationId xmlns:a16="http://schemas.microsoft.com/office/drawing/2014/main" id="{46DCB66E-757E-494C-A8E4-E2AB811E29E3}"/>
                  </a:ext>
                </a:extLst>
              </p:cNvPr>
              <p:cNvGraphicFramePr>
                <a:graphicFrameLocks noGrp="1"/>
              </p:cNvGraphicFramePr>
              <p:nvPr>
                <p:extLst>
                  <p:ext uri="{D42A27DB-BD31-4B8C-83A1-F6EECF244321}">
                    <p14:modId xmlns:p14="http://schemas.microsoft.com/office/powerpoint/2010/main" val="1273729795"/>
                  </p:ext>
                </p:extLst>
              </p:nvPr>
            </p:nvGraphicFramePr>
            <p:xfrm>
              <a:off x="7644716" y="479126"/>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5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38 +</a:t>
                          </a:r>
                          <a:r>
                            <a:rPr lang="en-GB" sz="1050" b="0" i="0" baseline="0" dirty="0">
                              <a:latin typeface="Gill Sans" panose="020B0502020104020203" pitchFamily="34" charset="-79"/>
                              <a:cs typeface="Gill Sans"/>
                            </a:rPr>
                            <a:t> 59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12 x</a:t>
                          </a:r>
                          <a:r>
                            <a:rPr lang="en-GB" sz="1050" b="0" i="0" baseline="0" dirty="0">
                              <a:latin typeface="Gill Sans" panose="020B0502020104020203" pitchFamily="34" charset="-79"/>
                              <a:cs typeface="Gill Sans"/>
                            </a:rPr>
                            <a:t> 7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Cambria Math"/>
                              <a:ea typeface="Cambria Math"/>
                              <a:cs typeface="Gill Sans"/>
                            </a:rPr>
                            <a:t>72 ÷ 3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sz="700" b="0" i="1" smtClean="0">
                                        <a:latin typeface="Cambria Math" panose="02040503050406030204" pitchFamily="18" charset="0"/>
                                        <a:cs typeface="Gill Sans"/>
                                      </a:rPr>
                                    </m:ctrlPr>
                                  </m:fPr>
                                  <m:num>
                                    <m:r>
                                      <a:rPr lang="en-GB" sz="700" b="0" i="1" smtClean="0">
                                        <a:latin typeface="Cambria Math"/>
                                        <a:cs typeface="Gill Sans"/>
                                      </a:rPr>
                                      <m:t>3</m:t>
                                    </m:r>
                                  </m:num>
                                  <m:den>
                                    <m:r>
                                      <a:rPr lang="en-GB" sz="700" b="0" i="1" smtClean="0">
                                        <a:latin typeface="Cambria Math"/>
                                        <a:cs typeface="Gill Sans"/>
                                      </a:rPr>
                                      <m:t>4</m:t>
                                    </m:r>
                                  </m:den>
                                </m:f>
                                <m:r>
                                  <a:rPr lang="en-GB" sz="700" b="0" i="1" smtClean="0">
                                    <a:latin typeface="Cambria Math"/>
                                    <a:cs typeface="Gill Sans"/>
                                  </a:rPr>
                                  <m:t> </m:t>
                                </m:r>
                                <m:r>
                                  <a:rPr lang="en-GB" sz="700" b="0" i="1" smtClean="0">
                                    <a:latin typeface="Cambria Math"/>
                                    <a:cs typeface="Gill Sans"/>
                                  </a:rPr>
                                  <m:t>𝑜𝑓</m:t>
                                </m:r>
                                <m:r>
                                  <a:rPr lang="en-GB" sz="700" b="0" i="1" smtClean="0">
                                    <a:latin typeface="Cambria Math"/>
                                    <a:cs typeface="Gill Sans"/>
                                  </a:rPr>
                                  <m:t> 36= </m:t>
                                </m:r>
                              </m:oMath>
                            </m:oMathPara>
                          </a14:m>
                          <a:endParaRPr lang="en-GB" sz="70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18" name="Table 17">
                <a:extLst>
                  <a:ext uri="{FF2B5EF4-FFF2-40B4-BE49-F238E27FC236}">
                    <a16:creationId xmlns="" xmlns:a16="http://schemas.microsoft.com/office/drawing/2014/main" xmlns:a14="http://schemas.microsoft.com/office/drawing/2010/main" id="{46DCB66E-757E-494C-A8E4-E2AB811E29E3}"/>
                  </a:ext>
                </a:extLst>
              </p:cNvPr>
              <p:cNvGraphicFramePr>
                <a:graphicFrameLocks noGrp="1"/>
              </p:cNvGraphicFramePr>
              <p:nvPr>
                <p:extLst>
                  <p:ext uri="{D42A27DB-BD31-4B8C-83A1-F6EECF244321}">
                    <p14:modId xmlns:p14="http://schemas.microsoft.com/office/powerpoint/2010/main" val="1273729795"/>
                  </p:ext>
                </p:extLst>
              </p:nvPr>
            </p:nvGraphicFramePr>
            <p:xfrm>
              <a:off x="7644716" y="479126"/>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 xmlns:a16="http://schemas.microsoft.com/office/drawing/2014/main" xmlns:a14="http://schemas.microsoft.com/office/drawing/2010/main" val="981343791"/>
                        </a:ext>
                      </a:extLst>
                    </a:gridCol>
                    <a:gridCol w="1633983">
                      <a:extLst>
                        <a:ext uri="{9D8B030D-6E8A-4147-A177-3AD203B41FA5}">
                          <a16:colId xmlns="" xmlns:a16="http://schemas.microsoft.com/office/drawing/2014/main"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a:t>
                          </a:r>
                          <a:r>
                            <a:rPr lang="en-GB" sz="1400" b="1" i="0" dirty="0" smtClean="0">
                              <a:ln w="3175">
                                <a:solidFill>
                                  <a:sysClr val="windowText" lastClr="000000"/>
                                </a:solidFill>
                              </a:ln>
                              <a:solidFill>
                                <a:srgbClr val="00B050"/>
                              </a:solidFill>
                              <a:latin typeface="Gill Sans" panose="020B0502020104020203" pitchFamily="34" charset="-79"/>
                              <a:cs typeface="Gill Sans" panose="020B0502020104020203" pitchFamily="34" charset="-79"/>
                            </a:rPr>
                            <a:t>5 </a:t>
                          </a: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 xmlns:a16="http://schemas.microsoft.com/office/drawing/2014/main"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38 +</a:t>
                          </a:r>
                          <a:r>
                            <a:rPr lang="en-GB" sz="1050" b="0" i="0" baseline="0" dirty="0" smtClean="0">
                              <a:latin typeface="Gill Sans" panose="020B0502020104020203" pitchFamily="34" charset="-79"/>
                              <a:cs typeface="Gill Sans"/>
                            </a:rPr>
                            <a:t> 59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12 x</a:t>
                          </a:r>
                          <a:r>
                            <a:rPr lang="en-GB" sz="1050" b="0" i="0" baseline="0" dirty="0" smtClean="0">
                              <a:latin typeface="Gill Sans" panose="020B0502020104020203" pitchFamily="34" charset="-79"/>
                              <a:cs typeface="Gill Sans"/>
                            </a:rPr>
                            <a:t> 7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Cambria Math"/>
                              <a:ea typeface="Cambria Math"/>
                              <a:cs typeface="Gill Sans"/>
                            </a:rPr>
                            <a:t>72 ÷ 3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658881219"/>
                      </a:ext>
                    </a:extLst>
                  </a:tr>
                  <a:tr h="291211">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5"/>
                          <a:stretch>
                            <a:fillRect l="-20149" t="-481250" r="-373" b="-6250"/>
                          </a:stretch>
                        </a:blipFill>
                      </a:tcPr>
                    </a:tc>
                    <a:extLst>
                      <a:ext uri="{0D108BD9-81ED-4DB2-BD59-A6C34878D82A}">
                        <a16:rowId xmlns="" xmlns:a16="http://schemas.microsoft.com/office/drawing/2014/main"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9" name="Table 18">
                <a:extLst>
                  <a:ext uri="{FF2B5EF4-FFF2-40B4-BE49-F238E27FC236}">
                    <a16:creationId xmlns:a16="http://schemas.microsoft.com/office/drawing/2014/main" id="{03416A24-DA59-FF47-805D-C2894104A84C}"/>
                  </a:ext>
                </a:extLst>
              </p:cNvPr>
              <p:cNvGraphicFramePr>
                <a:graphicFrameLocks noGrp="1"/>
              </p:cNvGraphicFramePr>
              <p:nvPr>
                <p:extLst>
                  <p:ext uri="{D42A27DB-BD31-4B8C-83A1-F6EECF244321}">
                    <p14:modId xmlns:p14="http://schemas.microsoft.com/office/powerpoint/2010/main" val="844784254"/>
                  </p:ext>
                </p:extLst>
              </p:nvPr>
            </p:nvGraphicFramePr>
            <p:xfrm>
              <a:off x="296630" y="2591020"/>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a:t>
                          </a:r>
                          <a:r>
                            <a:rPr lang="en-GB" sz="1400" b="1" i="0" baseline="0" dirty="0">
                              <a:ln w="3175">
                                <a:solidFill>
                                  <a:sysClr val="windowText" lastClr="000000"/>
                                </a:solidFill>
                              </a:ln>
                              <a:solidFill>
                                <a:srgbClr val="00B050"/>
                              </a:solidFill>
                              <a:latin typeface="Gill Sans" panose="020B0502020104020203" pitchFamily="34" charset="-79"/>
                              <a:cs typeface="Gill Sans" panose="020B0502020104020203" pitchFamily="34" charset="-79"/>
                            </a:rPr>
                            <a:t> 5</a:t>
                          </a: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38 +</a:t>
                          </a:r>
                          <a:r>
                            <a:rPr lang="en-GB" sz="1050" b="0" i="0" baseline="0" dirty="0">
                              <a:latin typeface="Gill Sans" panose="020B0502020104020203" pitchFamily="34" charset="-79"/>
                              <a:cs typeface="Gill Sans"/>
                            </a:rPr>
                            <a:t> 59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12 x</a:t>
                          </a:r>
                          <a:r>
                            <a:rPr lang="en-GB" sz="1050" b="0" i="0" baseline="0" dirty="0">
                              <a:latin typeface="Gill Sans" panose="020B0502020104020203" pitchFamily="34" charset="-79"/>
                              <a:cs typeface="Gill Sans"/>
                            </a:rPr>
                            <a:t> 7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Cambria Math"/>
                              <a:ea typeface="Cambria Math"/>
                              <a:cs typeface="Gill Sans"/>
                            </a:rPr>
                            <a:t>72 ÷ 3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sz="700" b="0" i="1" smtClean="0">
                                        <a:latin typeface="Cambria Math" panose="02040503050406030204" pitchFamily="18" charset="0"/>
                                        <a:cs typeface="Gill Sans"/>
                                      </a:rPr>
                                    </m:ctrlPr>
                                  </m:fPr>
                                  <m:num>
                                    <m:r>
                                      <a:rPr lang="en-GB" sz="700" b="0" i="1" smtClean="0">
                                        <a:latin typeface="Cambria Math"/>
                                        <a:cs typeface="Gill Sans"/>
                                      </a:rPr>
                                      <m:t>3</m:t>
                                    </m:r>
                                  </m:num>
                                  <m:den>
                                    <m:r>
                                      <a:rPr lang="en-GB" sz="700" b="0" i="1" smtClean="0">
                                        <a:latin typeface="Cambria Math"/>
                                        <a:cs typeface="Gill Sans"/>
                                      </a:rPr>
                                      <m:t>4</m:t>
                                    </m:r>
                                  </m:den>
                                </m:f>
                                <m:r>
                                  <a:rPr lang="en-GB" sz="700" b="0" i="1" smtClean="0">
                                    <a:latin typeface="Cambria Math"/>
                                    <a:cs typeface="Gill Sans"/>
                                  </a:rPr>
                                  <m:t> </m:t>
                                </m:r>
                                <m:r>
                                  <a:rPr lang="en-GB" sz="700" b="0" i="1" smtClean="0">
                                    <a:latin typeface="Cambria Math"/>
                                    <a:cs typeface="Gill Sans"/>
                                  </a:rPr>
                                  <m:t>𝑜𝑓</m:t>
                                </m:r>
                                <m:r>
                                  <a:rPr lang="en-GB" sz="700" b="0" i="1" smtClean="0">
                                    <a:latin typeface="Cambria Math"/>
                                    <a:cs typeface="Gill Sans"/>
                                  </a:rPr>
                                  <m:t> 36= </m:t>
                                </m:r>
                              </m:oMath>
                            </m:oMathPara>
                          </a14:m>
                          <a:endParaRPr lang="en-GB" sz="70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19" name="Table 18">
                <a:extLst>
                  <a:ext uri="{FF2B5EF4-FFF2-40B4-BE49-F238E27FC236}">
                    <a16:creationId xmlns="" xmlns:a16="http://schemas.microsoft.com/office/drawing/2014/main" xmlns:a14="http://schemas.microsoft.com/office/drawing/2010/main" id="{03416A24-DA59-FF47-805D-C2894104A84C}"/>
                  </a:ext>
                </a:extLst>
              </p:cNvPr>
              <p:cNvGraphicFramePr>
                <a:graphicFrameLocks noGrp="1"/>
              </p:cNvGraphicFramePr>
              <p:nvPr>
                <p:extLst>
                  <p:ext uri="{D42A27DB-BD31-4B8C-83A1-F6EECF244321}">
                    <p14:modId xmlns:p14="http://schemas.microsoft.com/office/powerpoint/2010/main" val="844784254"/>
                  </p:ext>
                </p:extLst>
              </p:nvPr>
            </p:nvGraphicFramePr>
            <p:xfrm>
              <a:off x="296630" y="2591020"/>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 xmlns:a16="http://schemas.microsoft.com/office/drawing/2014/main" xmlns:a14="http://schemas.microsoft.com/office/drawing/2010/main" val="981343791"/>
                        </a:ext>
                      </a:extLst>
                    </a:gridCol>
                    <a:gridCol w="1633983">
                      <a:extLst>
                        <a:ext uri="{9D8B030D-6E8A-4147-A177-3AD203B41FA5}">
                          <a16:colId xmlns="" xmlns:a16="http://schemas.microsoft.com/office/drawing/2014/main" xmlns:a14="http://schemas.microsoft.com/office/drawing/2010/main" val="1457037782"/>
                        </a:ext>
                      </a:extLst>
                    </a:gridCol>
                  </a:tblGrid>
                  <a:tr h="304800">
                    <a:tc gridSpan="2">
                      <a:txBody>
                        <a:bodyPr/>
                        <a:lstStyle/>
                        <a:p>
                          <a:pPr algn="ctr"/>
                          <a:r>
                            <a:rPr lang="en-GB" sz="1400" b="1" i="0" dirty="0" smtClean="0">
                              <a:ln w="3175">
                                <a:solidFill>
                                  <a:sysClr val="windowText" lastClr="000000"/>
                                </a:solidFill>
                              </a:ln>
                              <a:solidFill>
                                <a:srgbClr val="00B050"/>
                              </a:solidFill>
                              <a:latin typeface="Gill Sans" panose="020B0502020104020203" pitchFamily="34" charset="-79"/>
                              <a:cs typeface="Gill Sans" panose="020B0502020104020203" pitchFamily="34" charset="-79"/>
                            </a:rPr>
                            <a:t>Day</a:t>
                          </a:r>
                          <a:r>
                            <a:rPr lang="en-GB" sz="1400" b="1" i="0" baseline="0" dirty="0" smtClean="0">
                              <a:ln w="3175">
                                <a:solidFill>
                                  <a:sysClr val="windowText" lastClr="000000"/>
                                </a:solidFill>
                              </a:ln>
                              <a:solidFill>
                                <a:srgbClr val="00B050"/>
                              </a:solidFill>
                              <a:latin typeface="Gill Sans" panose="020B0502020104020203" pitchFamily="34" charset="-79"/>
                              <a:cs typeface="Gill Sans" panose="020B0502020104020203" pitchFamily="34" charset="-79"/>
                            </a:rPr>
                            <a:t> 5</a:t>
                          </a:r>
                          <a:r>
                            <a:rPr lang="en-GB" sz="1400" b="1" i="0" dirty="0" smtClean="0">
                              <a:ln w="3175">
                                <a:solidFill>
                                  <a:sysClr val="windowText" lastClr="000000"/>
                                </a:solidFill>
                              </a:ln>
                              <a:solidFill>
                                <a:srgbClr val="00B050"/>
                              </a:solidFill>
                              <a:latin typeface="Gill Sans" panose="020B0502020104020203" pitchFamily="34" charset="-79"/>
                              <a:cs typeface="Gill Sans" panose="020B0502020104020203" pitchFamily="34" charset="-79"/>
                            </a:rPr>
                            <a:t> </a:t>
                          </a: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 xmlns:a16="http://schemas.microsoft.com/office/drawing/2014/main"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38 +</a:t>
                          </a:r>
                          <a:r>
                            <a:rPr lang="en-GB" sz="1050" b="0" i="0" baseline="0" dirty="0" smtClean="0">
                              <a:latin typeface="Gill Sans" panose="020B0502020104020203" pitchFamily="34" charset="-79"/>
                              <a:cs typeface="Gill Sans"/>
                            </a:rPr>
                            <a:t> 59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12 x</a:t>
                          </a:r>
                          <a:r>
                            <a:rPr lang="en-GB" sz="1050" b="0" i="0" baseline="0" dirty="0" smtClean="0">
                              <a:latin typeface="Gill Sans" panose="020B0502020104020203" pitchFamily="34" charset="-79"/>
                              <a:cs typeface="Gill Sans"/>
                            </a:rPr>
                            <a:t> 7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Cambria Math"/>
                              <a:ea typeface="Cambria Math"/>
                              <a:cs typeface="Gill Sans"/>
                            </a:rPr>
                            <a:t>72 ÷ 3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658881219"/>
                      </a:ext>
                    </a:extLst>
                  </a:tr>
                  <a:tr h="291211">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6"/>
                          <a:stretch>
                            <a:fillRect l="-20522" t="-483333" b="-4167"/>
                          </a:stretch>
                        </a:blipFill>
                      </a:tcPr>
                    </a:tc>
                    <a:extLst>
                      <a:ext uri="{0D108BD9-81ED-4DB2-BD59-A6C34878D82A}">
                        <a16:rowId xmlns="" xmlns:a16="http://schemas.microsoft.com/office/drawing/2014/main"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0" name="Table 19">
                <a:extLst>
                  <a:ext uri="{FF2B5EF4-FFF2-40B4-BE49-F238E27FC236}">
                    <a16:creationId xmlns:a16="http://schemas.microsoft.com/office/drawing/2014/main" id="{9FC8FBE8-FEE3-FE4F-AA0C-1876607E86CA}"/>
                  </a:ext>
                </a:extLst>
              </p:cNvPr>
              <p:cNvGraphicFramePr>
                <a:graphicFrameLocks noGrp="1"/>
              </p:cNvGraphicFramePr>
              <p:nvPr>
                <p:extLst>
                  <p:ext uri="{D42A27DB-BD31-4B8C-83A1-F6EECF244321}">
                    <p14:modId xmlns:p14="http://schemas.microsoft.com/office/powerpoint/2010/main" val="3206347944"/>
                  </p:ext>
                </p:extLst>
              </p:nvPr>
            </p:nvGraphicFramePr>
            <p:xfrm>
              <a:off x="2728591" y="2591020"/>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5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38 +</a:t>
                          </a:r>
                          <a:r>
                            <a:rPr lang="en-GB" sz="1050" b="0" i="0" baseline="0" dirty="0">
                              <a:latin typeface="Gill Sans" panose="020B0502020104020203" pitchFamily="34" charset="-79"/>
                              <a:cs typeface="Gill Sans"/>
                            </a:rPr>
                            <a:t> 59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12 x</a:t>
                          </a:r>
                          <a:r>
                            <a:rPr lang="en-GB" sz="1050" b="0" i="0" baseline="0" dirty="0">
                              <a:latin typeface="Gill Sans" panose="020B0502020104020203" pitchFamily="34" charset="-79"/>
                              <a:cs typeface="Gill Sans"/>
                            </a:rPr>
                            <a:t> 7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Cambria Math"/>
                              <a:ea typeface="Cambria Math"/>
                              <a:cs typeface="Gill Sans"/>
                            </a:rPr>
                            <a:t>72 ÷ 3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sz="700" b="0" i="1" smtClean="0">
                                        <a:latin typeface="Cambria Math" panose="02040503050406030204" pitchFamily="18" charset="0"/>
                                        <a:cs typeface="Gill Sans"/>
                                      </a:rPr>
                                    </m:ctrlPr>
                                  </m:fPr>
                                  <m:num>
                                    <m:r>
                                      <a:rPr lang="en-GB" sz="700" b="0" i="1" smtClean="0">
                                        <a:latin typeface="Cambria Math"/>
                                        <a:cs typeface="Gill Sans"/>
                                      </a:rPr>
                                      <m:t>3</m:t>
                                    </m:r>
                                  </m:num>
                                  <m:den>
                                    <m:r>
                                      <a:rPr lang="en-GB" sz="700" b="0" i="1" smtClean="0">
                                        <a:latin typeface="Cambria Math"/>
                                        <a:cs typeface="Gill Sans"/>
                                      </a:rPr>
                                      <m:t>4</m:t>
                                    </m:r>
                                  </m:den>
                                </m:f>
                                <m:r>
                                  <a:rPr lang="en-GB" sz="700" b="0" i="1" smtClean="0">
                                    <a:latin typeface="Cambria Math"/>
                                    <a:cs typeface="Gill Sans"/>
                                  </a:rPr>
                                  <m:t> </m:t>
                                </m:r>
                                <m:r>
                                  <a:rPr lang="en-GB" sz="700" b="0" i="1" smtClean="0">
                                    <a:latin typeface="Cambria Math"/>
                                    <a:cs typeface="Gill Sans"/>
                                  </a:rPr>
                                  <m:t>𝑜𝑓</m:t>
                                </m:r>
                                <m:r>
                                  <a:rPr lang="en-GB" sz="700" b="0" i="1" smtClean="0">
                                    <a:latin typeface="Cambria Math"/>
                                    <a:cs typeface="Gill Sans"/>
                                  </a:rPr>
                                  <m:t> 36= </m:t>
                                </m:r>
                              </m:oMath>
                            </m:oMathPara>
                          </a14:m>
                          <a:endParaRPr lang="en-GB" sz="70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0" name="Table 19">
                <a:extLst>
                  <a:ext uri="{FF2B5EF4-FFF2-40B4-BE49-F238E27FC236}">
                    <a16:creationId xmlns="" xmlns:a16="http://schemas.microsoft.com/office/drawing/2014/main" xmlns:a14="http://schemas.microsoft.com/office/drawing/2010/main" id="{9FC8FBE8-FEE3-FE4F-AA0C-1876607E86CA}"/>
                  </a:ext>
                </a:extLst>
              </p:cNvPr>
              <p:cNvGraphicFramePr>
                <a:graphicFrameLocks noGrp="1"/>
              </p:cNvGraphicFramePr>
              <p:nvPr>
                <p:extLst>
                  <p:ext uri="{D42A27DB-BD31-4B8C-83A1-F6EECF244321}">
                    <p14:modId xmlns:p14="http://schemas.microsoft.com/office/powerpoint/2010/main" val="3206347944"/>
                  </p:ext>
                </p:extLst>
              </p:nvPr>
            </p:nvGraphicFramePr>
            <p:xfrm>
              <a:off x="2728591" y="2591020"/>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 xmlns:a16="http://schemas.microsoft.com/office/drawing/2014/main" xmlns:a14="http://schemas.microsoft.com/office/drawing/2010/main" val="981343791"/>
                        </a:ext>
                      </a:extLst>
                    </a:gridCol>
                    <a:gridCol w="1633983">
                      <a:extLst>
                        <a:ext uri="{9D8B030D-6E8A-4147-A177-3AD203B41FA5}">
                          <a16:colId xmlns="" xmlns:a16="http://schemas.microsoft.com/office/drawing/2014/main"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a:t>
                          </a:r>
                          <a:r>
                            <a:rPr lang="en-GB" sz="1400" b="1" i="0" dirty="0" smtClean="0">
                              <a:ln w="3175">
                                <a:solidFill>
                                  <a:sysClr val="windowText" lastClr="000000"/>
                                </a:solidFill>
                              </a:ln>
                              <a:solidFill>
                                <a:srgbClr val="00B050"/>
                              </a:solidFill>
                              <a:latin typeface="Gill Sans" panose="020B0502020104020203" pitchFamily="34" charset="-79"/>
                              <a:cs typeface="Gill Sans" panose="020B0502020104020203" pitchFamily="34" charset="-79"/>
                            </a:rPr>
                            <a:t>5 </a:t>
                          </a: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 xmlns:a16="http://schemas.microsoft.com/office/drawing/2014/main"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38 +</a:t>
                          </a:r>
                          <a:r>
                            <a:rPr lang="en-GB" sz="1050" b="0" i="0" baseline="0" dirty="0" smtClean="0">
                              <a:latin typeface="Gill Sans" panose="020B0502020104020203" pitchFamily="34" charset="-79"/>
                              <a:cs typeface="Gill Sans"/>
                            </a:rPr>
                            <a:t> 59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12 x</a:t>
                          </a:r>
                          <a:r>
                            <a:rPr lang="en-GB" sz="1050" b="0" i="0" baseline="0" dirty="0" smtClean="0">
                              <a:latin typeface="Gill Sans" panose="020B0502020104020203" pitchFamily="34" charset="-79"/>
                              <a:cs typeface="Gill Sans"/>
                            </a:rPr>
                            <a:t> 7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Cambria Math"/>
                              <a:ea typeface="Cambria Math"/>
                              <a:cs typeface="Gill Sans"/>
                            </a:rPr>
                            <a:t>72 ÷ 3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658881219"/>
                      </a:ext>
                    </a:extLst>
                  </a:tr>
                  <a:tr h="291211">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7"/>
                          <a:stretch>
                            <a:fillRect l="-20522" t="-483333" b="-4167"/>
                          </a:stretch>
                        </a:blipFill>
                      </a:tcPr>
                    </a:tc>
                    <a:extLst>
                      <a:ext uri="{0D108BD9-81ED-4DB2-BD59-A6C34878D82A}">
                        <a16:rowId xmlns="" xmlns:a16="http://schemas.microsoft.com/office/drawing/2014/main"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1" name="Table 20">
                <a:extLst>
                  <a:ext uri="{FF2B5EF4-FFF2-40B4-BE49-F238E27FC236}">
                    <a16:creationId xmlns:a16="http://schemas.microsoft.com/office/drawing/2014/main" id="{6DCFABED-8DBB-6B46-9555-CA26AAB4BADC}"/>
                  </a:ext>
                </a:extLst>
              </p:cNvPr>
              <p:cNvGraphicFramePr>
                <a:graphicFrameLocks noGrp="1"/>
              </p:cNvGraphicFramePr>
              <p:nvPr>
                <p:extLst>
                  <p:ext uri="{D42A27DB-BD31-4B8C-83A1-F6EECF244321}">
                    <p14:modId xmlns:p14="http://schemas.microsoft.com/office/powerpoint/2010/main" val="1298856428"/>
                  </p:ext>
                </p:extLst>
              </p:nvPr>
            </p:nvGraphicFramePr>
            <p:xfrm>
              <a:off x="5212755" y="2591020"/>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a:t>
                          </a:r>
                          <a:r>
                            <a:rPr lang="en-GB" sz="1400" b="1" i="0" baseline="0" dirty="0">
                              <a:ln w="3175">
                                <a:solidFill>
                                  <a:sysClr val="windowText" lastClr="000000"/>
                                </a:solidFill>
                              </a:ln>
                              <a:solidFill>
                                <a:srgbClr val="00B050"/>
                              </a:solidFill>
                              <a:latin typeface="Gill Sans" panose="020B0502020104020203" pitchFamily="34" charset="-79"/>
                              <a:cs typeface="Gill Sans" panose="020B0502020104020203" pitchFamily="34" charset="-79"/>
                            </a:rPr>
                            <a:t> 5</a:t>
                          </a: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38 +</a:t>
                          </a:r>
                          <a:r>
                            <a:rPr lang="en-GB" sz="1050" b="0" i="0" baseline="0" dirty="0">
                              <a:latin typeface="Gill Sans" panose="020B0502020104020203" pitchFamily="34" charset="-79"/>
                              <a:cs typeface="Gill Sans"/>
                            </a:rPr>
                            <a:t> 59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12 x</a:t>
                          </a:r>
                          <a:r>
                            <a:rPr lang="en-GB" sz="1050" b="0" i="0" baseline="0" dirty="0">
                              <a:latin typeface="Gill Sans" panose="020B0502020104020203" pitchFamily="34" charset="-79"/>
                              <a:cs typeface="Gill Sans"/>
                            </a:rPr>
                            <a:t> 7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Cambria Math"/>
                              <a:ea typeface="Cambria Math"/>
                              <a:cs typeface="Gill Sans"/>
                            </a:rPr>
                            <a:t>72 ÷ 3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sz="700" b="0" i="1" smtClean="0">
                                        <a:latin typeface="Cambria Math" panose="02040503050406030204" pitchFamily="18" charset="0"/>
                                        <a:cs typeface="Gill Sans"/>
                                      </a:rPr>
                                    </m:ctrlPr>
                                  </m:fPr>
                                  <m:num>
                                    <m:r>
                                      <a:rPr lang="en-GB" sz="700" b="0" i="1" smtClean="0">
                                        <a:latin typeface="Cambria Math"/>
                                        <a:cs typeface="Gill Sans"/>
                                      </a:rPr>
                                      <m:t>3</m:t>
                                    </m:r>
                                  </m:num>
                                  <m:den>
                                    <m:r>
                                      <a:rPr lang="en-GB" sz="700" b="0" i="1" smtClean="0">
                                        <a:latin typeface="Cambria Math"/>
                                        <a:cs typeface="Gill Sans"/>
                                      </a:rPr>
                                      <m:t>4</m:t>
                                    </m:r>
                                  </m:den>
                                </m:f>
                                <m:r>
                                  <a:rPr lang="en-GB" sz="700" b="0" i="1" smtClean="0">
                                    <a:latin typeface="Cambria Math"/>
                                    <a:cs typeface="Gill Sans"/>
                                  </a:rPr>
                                  <m:t> </m:t>
                                </m:r>
                                <m:r>
                                  <a:rPr lang="en-GB" sz="700" b="0" i="1" smtClean="0">
                                    <a:latin typeface="Cambria Math"/>
                                    <a:cs typeface="Gill Sans"/>
                                  </a:rPr>
                                  <m:t>𝑜𝑓</m:t>
                                </m:r>
                                <m:r>
                                  <a:rPr lang="en-GB" sz="700" b="0" i="1" smtClean="0">
                                    <a:latin typeface="Cambria Math"/>
                                    <a:cs typeface="Gill Sans"/>
                                  </a:rPr>
                                  <m:t> 36= </m:t>
                                </m:r>
                              </m:oMath>
                            </m:oMathPara>
                          </a14:m>
                          <a:endParaRPr lang="en-GB" sz="70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1" name="Table 20">
                <a:extLst>
                  <a:ext uri="{FF2B5EF4-FFF2-40B4-BE49-F238E27FC236}">
                    <a16:creationId xmlns="" xmlns:a16="http://schemas.microsoft.com/office/drawing/2014/main" xmlns:a14="http://schemas.microsoft.com/office/drawing/2010/main" id="{6DCFABED-8DBB-6B46-9555-CA26AAB4BADC}"/>
                  </a:ext>
                </a:extLst>
              </p:cNvPr>
              <p:cNvGraphicFramePr>
                <a:graphicFrameLocks noGrp="1"/>
              </p:cNvGraphicFramePr>
              <p:nvPr>
                <p:extLst>
                  <p:ext uri="{D42A27DB-BD31-4B8C-83A1-F6EECF244321}">
                    <p14:modId xmlns:p14="http://schemas.microsoft.com/office/powerpoint/2010/main" val="1298856428"/>
                  </p:ext>
                </p:extLst>
              </p:nvPr>
            </p:nvGraphicFramePr>
            <p:xfrm>
              <a:off x="5212755" y="2591020"/>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 xmlns:a16="http://schemas.microsoft.com/office/drawing/2014/main" xmlns:a14="http://schemas.microsoft.com/office/drawing/2010/main" val="981343791"/>
                        </a:ext>
                      </a:extLst>
                    </a:gridCol>
                    <a:gridCol w="1633983">
                      <a:extLst>
                        <a:ext uri="{9D8B030D-6E8A-4147-A177-3AD203B41FA5}">
                          <a16:colId xmlns="" xmlns:a16="http://schemas.microsoft.com/office/drawing/2014/main" xmlns:a14="http://schemas.microsoft.com/office/drawing/2010/main" val="1457037782"/>
                        </a:ext>
                      </a:extLst>
                    </a:gridCol>
                  </a:tblGrid>
                  <a:tr h="304800">
                    <a:tc gridSpan="2">
                      <a:txBody>
                        <a:bodyPr/>
                        <a:lstStyle/>
                        <a:p>
                          <a:pPr algn="ctr"/>
                          <a:r>
                            <a:rPr lang="en-GB" sz="1400" b="1" i="0" dirty="0" smtClean="0">
                              <a:ln w="3175">
                                <a:solidFill>
                                  <a:sysClr val="windowText" lastClr="000000"/>
                                </a:solidFill>
                              </a:ln>
                              <a:solidFill>
                                <a:srgbClr val="00B050"/>
                              </a:solidFill>
                              <a:latin typeface="Gill Sans" panose="020B0502020104020203" pitchFamily="34" charset="-79"/>
                              <a:cs typeface="Gill Sans" panose="020B0502020104020203" pitchFamily="34" charset="-79"/>
                            </a:rPr>
                            <a:t>Day</a:t>
                          </a:r>
                          <a:r>
                            <a:rPr lang="en-GB" sz="1400" b="1" i="0" baseline="0" dirty="0" smtClean="0">
                              <a:ln w="3175">
                                <a:solidFill>
                                  <a:sysClr val="windowText" lastClr="000000"/>
                                </a:solidFill>
                              </a:ln>
                              <a:solidFill>
                                <a:srgbClr val="00B050"/>
                              </a:solidFill>
                              <a:latin typeface="Gill Sans" panose="020B0502020104020203" pitchFamily="34" charset="-79"/>
                              <a:cs typeface="Gill Sans" panose="020B0502020104020203" pitchFamily="34" charset="-79"/>
                            </a:rPr>
                            <a:t> 5</a:t>
                          </a:r>
                          <a:r>
                            <a:rPr lang="en-GB" sz="1400" b="1" i="0" dirty="0" smtClean="0">
                              <a:ln w="3175">
                                <a:solidFill>
                                  <a:sysClr val="windowText" lastClr="000000"/>
                                </a:solidFill>
                              </a:ln>
                              <a:solidFill>
                                <a:srgbClr val="00B050"/>
                              </a:solidFill>
                              <a:latin typeface="Gill Sans" panose="020B0502020104020203" pitchFamily="34" charset="-79"/>
                              <a:cs typeface="Gill Sans" panose="020B0502020104020203" pitchFamily="34" charset="-79"/>
                            </a:rPr>
                            <a:t> </a:t>
                          </a: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 xmlns:a16="http://schemas.microsoft.com/office/drawing/2014/main"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38 +</a:t>
                          </a:r>
                          <a:r>
                            <a:rPr lang="en-GB" sz="1050" b="0" i="0" baseline="0" dirty="0" smtClean="0">
                              <a:latin typeface="Gill Sans" panose="020B0502020104020203" pitchFamily="34" charset="-79"/>
                              <a:cs typeface="Gill Sans"/>
                            </a:rPr>
                            <a:t> 59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12 x</a:t>
                          </a:r>
                          <a:r>
                            <a:rPr lang="en-GB" sz="1050" b="0" i="0" baseline="0" dirty="0" smtClean="0">
                              <a:latin typeface="Gill Sans" panose="020B0502020104020203" pitchFamily="34" charset="-79"/>
                              <a:cs typeface="Gill Sans"/>
                            </a:rPr>
                            <a:t> 7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Cambria Math"/>
                              <a:ea typeface="Cambria Math"/>
                              <a:cs typeface="Gill Sans"/>
                            </a:rPr>
                            <a:t>72 ÷ 3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658881219"/>
                      </a:ext>
                    </a:extLst>
                  </a:tr>
                  <a:tr h="291211">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8"/>
                          <a:stretch>
                            <a:fillRect l="-20149" t="-483333" r="-373" b="-4167"/>
                          </a:stretch>
                        </a:blipFill>
                      </a:tcPr>
                    </a:tc>
                    <a:extLst>
                      <a:ext uri="{0D108BD9-81ED-4DB2-BD59-A6C34878D82A}">
                        <a16:rowId xmlns="" xmlns:a16="http://schemas.microsoft.com/office/drawing/2014/main"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2" name="Table 21">
                <a:extLst>
                  <a:ext uri="{FF2B5EF4-FFF2-40B4-BE49-F238E27FC236}">
                    <a16:creationId xmlns:a16="http://schemas.microsoft.com/office/drawing/2014/main" id="{C5C30585-61B6-6044-B406-8BF7E72FE6CC}"/>
                  </a:ext>
                </a:extLst>
              </p:cNvPr>
              <p:cNvGraphicFramePr>
                <a:graphicFrameLocks noGrp="1"/>
              </p:cNvGraphicFramePr>
              <p:nvPr>
                <p:extLst>
                  <p:ext uri="{D42A27DB-BD31-4B8C-83A1-F6EECF244321}">
                    <p14:modId xmlns:p14="http://schemas.microsoft.com/office/powerpoint/2010/main" val="526689220"/>
                  </p:ext>
                </p:extLst>
              </p:nvPr>
            </p:nvGraphicFramePr>
            <p:xfrm>
              <a:off x="7644716" y="2591020"/>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5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38 +</a:t>
                          </a:r>
                          <a:r>
                            <a:rPr lang="en-GB" sz="1050" b="0" i="0" baseline="0" dirty="0">
                              <a:latin typeface="Gill Sans" panose="020B0502020104020203" pitchFamily="34" charset="-79"/>
                              <a:cs typeface="Gill Sans"/>
                            </a:rPr>
                            <a:t> 59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12 x</a:t>
                          </a:r>
                          <a:r>
                            <a:rPr lang="en-GB" sz="1050" b="0" i="0" baseline="0" dirty="0">
                              <a:latin typeface="Gill Sans" panose="020B0502020104020203" pitchFamily="34" charset="-79"/>
                              <a:cs typeface="Gill Sans"/>
                            </a:rPr>
                            <a:t> 7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Cambria Math"/>
                              <a:ea typeface="Cambria Math"/>
                              <a:cs typeface="Gill Sans"/>
                            </a:rPr>
                            <a:t>72 ÷ 3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sz="700" b="0" i="1" smtClean="0">
                                        <a:latin typeface="Cambria Math" panose="02040503050406030204" pitchFamily="18" charset="0"/>
                                        <a:cs typeface="Gill Sans"/>
                                      </a:rPr>
                                    </m:ctrlPr>
                                  </m:fPr>
                                  <m:num>
                                    <m:r>
                                      <a:rPr lang="en-GB" sz="700" b="0" i="1" smtClean="0">
                                        <a:latin typeface="Cambria Math"/>
                                        <a:cs typeface="Gill Sans"/>
                                      </a:rPr>
                                      <m:t>3</m:t>
                                    </m:r>
                                  </m:num>
                                  <m:den>
                                    <m:r>
                                      <a:rPr lang="en-GB" sz="700" b="0" i="1" smtClean="0">
                                        <a:latin typeface="Cambria Math"/>
                                        <a:cs typeface="Gill Sans"/>
                                      </a:rPr>
                                      <m:t>4</m:t>
                                    </m:r>
                                  </m:den>
                                </m:f>
                                <m:r>
                                  <a:rPr lang="en-GB" sz="700" b="0" i="1" smtClean="0">
                                    <a:latin typeface="Cambria Math"/>
                                    <a:cs typeface="Gill Sans"/>
                                  </a:rPr>
                                  <m:t> </m:t>
                                </m:r>
                                <m:r>
                                  <a:rPr lang="en-GB" sz="700" b="0" i="1" smtClean="0">
                                    <a:latin typeface="Cambria Math"/>
                                    <a:cs typeface="Gill Sans"/>
                                  </a:rPr>
                                  <m:t>𝑜𝑓</m:t>
                                </m:r>
                                <m:r>
                                  <a:rPr lang="en-GB" sz="700" b="0" i="1" smtClean="0">
                                    <a:latin typeface="Cambria Math"/>
                                    <a:cs typeface="Gill Sans"/>
                                  </a:rPr>
                                  <m:t> 36= </m:t>
                                </m:r>
                              </m:oMath>
                            </m:oMathPara>
                          </a14:m>
                          <a:endParaRPr lang="en-GB" sz="70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2" name="Table 21">
                <a:extLst>
                  <a:ext uri="{FF2B5EF4-FFF2-40B4-BE49-F238E27FC236}">
                    <a16:creationId xmlns="" xmlns:a16="http://schemas.microsoft.com/office/drawing/2014/main" xmlns:a14="http://schemas.microsoft.com/office/drawing/2010/main" id="{C5C30585-61B6-6044-B406-8BF7E72FE6CC}"/>
                  </a:ext>
                </a:extLst>
              </p:cNvPr>
              <p:cNvGraphicFramePr>
                <a:graphicFrameLocks noGrp="1"/>
              </p:cNvGraphicFramePr>
              <p:nvPr>
                <p:extLst>
                  <p:ext uri="{D42A27DB-BD31-4B8C-83A1-F6EECF244321}">
                    <p14:modId xmlns:p14="http://schemas.microsoft.com/office/powerpoint/2010/main" val="526689220"/>
                  </p:ext>
                </p:extLst>
              </p:nvPr>
            </p:nvGraphicFramePr>
            <p:xfrm>
              <a:off x="7644716" y="2591020"/>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 xmlns:a16="http://schemas.microsoft.com/office/drawing/2014/main" xmlns:a14="http://schemas.microsoft.com/office/drawing/2010/main" val="981343791"/>
                        </a:ext>
                      </a:extLst>
                    </a:gridCol>
                    <a:gridCol w="1633983">
                      <a:extLst>
                        <a:ext uri="{9D8B030D-6E8A-4147-A177-3AD203B41FA5}">
                          <a16:colId xmlns="" xmlns:a16="http://schemas.microsoft.com/office/drawing/2014/main"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a:t>
                          </a:r>
                          <a:r>
                            <a:rPr lang="en-GB" sz="1400" b="1" i="0" dirty="0" smtClean="0">
                              <a:ln w="3175">
                                <a:solidFill>
                                  <a:sysClr val="windowText" lastClr="000000"/>
                                </a:solidFill>
                              </a:ln>
                              <a:solidFill>
                                <a:srgbClr val="00B050"/>
                              </a:solidFill>
                              <a:latin typeface="Gill Sans" panose="020B0502020104020203" pitchFamily="34" charset="-79"/>
                              <a:cs typeface="Gill Sans" panose="020B0502020104020203" pitchFamily="34" charset="-79"/>
                            </a:rPr>
                            <a:t>5 </a:t>
                          </a: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 xmlns:a16="http://schemas.microsoft.com/office/drawing/2014/main"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38 +</a:t>
                          </a:r>
                          <a:r>
                            <a:rPr lang="en-GB" sz="1050" b="0" i="0" baseline="0" dirty="0" smtClean="0">
                              <a:latin typeface="Gill Sans" panose="020B0502020104020203" pitchFamily="34" charset="-79"/>
                              <a:cs typeface="Gill Sans"/>
                            </a:rPr>
                            <a:t> 59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12 x</a:t>
                          </a:r>
                          <a:r>
                            <a:rPr lang="en-GB" sz="1050" b="0" i="0" baseline="0" dirty="0" smtClean="0">
                              <a:latin typeface="Gill Sans" panose="020B0502020104020203" pitchFamily="34" charset="-79"/>
                              <a:cs typeface="Gill Sans"/>
                            </a:rPr>
                            <a:t> 7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Cambria Math"/>
                              <a:ea typeface="Cambria Math"/>
                              <a:cs typeface="Gill Sans"/>
                            </a:rPr>
                            <a:t>72 ÷ 3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658881219"/>
                      </a:ext>
                    </a:extLst>
                  </a:tr>
                  <a:tr h="291211">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9"/>
                          <a:stretch>
                            <a:fillRect l="-20149" t="-483333" r="-373" b="-4167"/>
                          </a:stretch>
                        </a:blipFill>
                      </a:tcPr>
                    </a:tc>
                    <a:extLst>
                      <a:ext uri="{0D108BD9-81ED-4DB2-BD59-A6C34878D82A}">
                        <a16:rowId xmlns="" xmlns:a16="http://schemas.microsoft.com/office/drawing/2014/main"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3" name="Table 22">
                <a:extLst>
                  <a:ext uri="{FF2B5EF4-FFF2-40B4-BE49-F238E27FC236}">
                    <a16:creationId xmlns:a16="http://schemas.microsoft.com/office/drawing/2014/main" id="{1A3F7613-F2DA-1549-B51D-530C657744A4}"/>
                  </a:ext>
                </a:extLst>
              </p:cNvPr>
              <p:cNvGraphicFramePr>
                <a:graphicFrameLocks noGrp="1"/>
              </p:cNvGraphicFramePr>
              <p:nvPr>
                <p:extLst>
                  <p:ext uri="{D42A27DB-BD31-4B8C-83A1-F6EECF244321}">
                    <p14:modId xmlns:p14="http://schemas.microsoft.com/office/powerpoint/2010/main" val="2400285607"/>
                  </p:ext>
                </p:extLst>
              </p:nvPr>
            </p:nvGraphicFramePr>
            <p:xfrm>
              <a:off x="296630" y="4702914"/>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5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38 +</a:t>
                          </a:r>
                          <a:r>
                            <a:rPr lang="en-GB" sz="1050" b="0" i="0" baseline="0" dirty="0">
                              <a:latin typeface="Gill Sans" panose="020B0502020104020203" pitchFamily="34" charset="-79"/>
                              <a:cs typeface="Gill Sans"/>
                            </a:rPr>
                            <a:t> 59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12 x</a:t>
                          </a:r>
                          <a:r>
                            <a:rPr lang="en-GB" sz="1050" b="0" i="0" baseline="0" dirty="0">
                              <a:latin typeface="Gill Sans" panose="020B0502020104020203" pitchFamily="34" charset="-79"/>
                              <a:cs typeface="Gill Sans"/>
                            </a:rPr>
                            <a:t> 7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Cambria Math"/>
                              <a:ea typeface="Cambria Math"/>
                              <a:cs typeface="Gill Sans"/>
                            </a:rPr>
                            <a:t>72 ÷ 3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sz="700" b="0" i="1" smtClean="0">
                                        <a:latin typeface="Cambria Math" panose="02040503050406030204" pitchFamily="18" charset="0"/>
                                        <a:cs typeface="Gill Sans"/>
                                      </a:rPr>
                                    </m:ctrlPr>
                                  </m:fPr>
                                  <m:num>
                                    <m:r>
                                      <a:rPr lang="en-GB" sz="700" b="0" i="1" smtClean="0">
                                        <a:latin typeface="Cambria Math"/>
                                        <a:cs typeface="Gill Sans"/>
                                      </a:rPr>
                                      <m:t>3</m:t>
                                    </m:r>
                                  </m:num>
                                  <m:den>
                                    <m:r>
                                      <a:rPr lang="en-GB" sz="700" b="0" i="1" smtClean="0">
                                        <a:latin typeface="Cambria Math"/>
                                        <a:cs typeface="Gill Sans"/>
                                      </a:rPr>
                                      <m:t>4</m:t>
                                    </m:r>
                                  </m:den>
                                </m:f>
                                <m:r>
                                  <a:rPr lang="en-GB" sz="700" b="0" i="1" smtClean="0">
                                    <a:latin typeface="Cambria Math"/>
                                    <a:cs typeface="Gill Sans"/>
                                  </a:rPr>
                                  <m:t> </m:t>
                                </m:r>
                                <m:r>
                                  <a:rPr lang="en-GB" sz="700" b="0" i="1" smtClean="0">
                                    <a:latin typeface="Cambria Math"/>
                                    <a:cs typeface="Gill Sans"/>
                                  </a:rPr>
                                  <m:t>𝑜𝑓</m:t>
                                </m:r>
                                <m:r>
                                  <a:rPr lang="en-GB" sz="700" b="0" i="1" smtClean="0">
                                    <a:latin typeface="Cambria Math"/>
                                    <a:cs typeface="Gill Sans"/>
                                  </a:rPr>
                                  <m:t> 36= </m:t>
                                </m:r>
                              </m:oMath>
                            </m:oMathPara>
                          </a14:m>
                          <a:endParaRPr lang="en-GB" sz="70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3" name="Table 22">
                <a:extLst>
                  <a:ext uri="{FF2B5EF4-FFF2-40B4-BE49-F238E27FC236}">
                    <a16:creationId xmlns="" xmlns:a16="http://schemas.microsoft.com/office/drawing/2014/main" xmlns:a14="http://schemas.microsoft.com/office/drawing/2010/main" id="{1A3F7613-F2DA-1549-B51D-530C657744A4}"/>
                  </a:ext>
                </a:extLst>
              </p:cNvPr>
              <p:cNvGraphicFramePr>
                <a:graphicFrameLocks noGrp="1"/>
              </p:cNvGraphicFramePr>
              <p:nvPr>
                <p:extLst>
                  <p:ext uri="{D42A27DB-BD31-4B8C-83A1-F6EECF244321}">
                    <p14:modId xmlns:p14="http://schemas.microsoft.com/office/powerpoint/2010/main" val="2400285607"/>
                  </p:ext>
                </p:extLst>
              </p:nvPr>
            </p:nvGraphicFramePr>
            <p:xfrm>
              <a:off x="296630" y="4702914"/>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 xmlns:a16="http://schemas.microsoft.com/office/drawing/2014/main" xmlns:a14="http://schemas.microsoft.com/office/drawing/2010/main" val="981343791"/>
                        </a:ext>
                      </a:extLst>
                    </a:gridCol>
                    <a:gridCol w="1633983">
                      <a:extLst>
                        <a:ext uri="{9D8B030D-6E8A-4147-A177-3AD203B41FA5}">
                          <a16:colId xmlns="" xmlns:a16="http://schemas.microsoft.com/office/drawing/2014/main"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a:t>
                          </a:r>
                          <a:r>
                            <a:rPr lang="en-GB" sz="1400" b="1" i="0" dirty="0" smtClean="0">
                              <a:ln w="3175">
                                <a:solidFill>
                                  <a:sysClr val="windowText" lastClr="000000"/>
                                </a:solidFill>
                              </a:ln>
                              <a:solidFill>
                                <a:srgbClr val="00B050"/>
                              </a:solidFill>
                              <a:latin typeface="Gill Sans" panose="020B0502020104020203" pitchFamily="34" charset="-79"/>
                              <a:cs typeface="Gill Sans" panose="020B0502020104020203" pitchFamily="34" charset="-79"/>
                            </a:rPr>
                            <a:t>5 </a:t>
                          </a: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 xmlns:a16="http://schemas.microsoft.com/office/drawing/2014/main"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38 +</a:t>
                          </a:r>
                          <a:r>
                            <a:rPr lang="en-GB" sz="1050" b="0" i="0" baseline="0" dirty="0" smtClean="0">
                              <a:latin typeface="Gill Sans" panose="020B0502020104020203" pitchFamily="34" charset="-79"/>
                              <a:cs typeface="Gill Sans"/>
                            </a:rPr>
                            <a:t> 59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12 x</a:t>
                          </a:r>
                          <a:r>
                            <a:rPr lang="en-GB" sz="1050" b="0" i="0" baseline="0" dirty="0" smtClean="0">
                              <a:latin typeface="Gill Sans" panose="020B0502020104020203" pitchFamily="34" charset="-79"/>
                              <a:cs typeface="Gill Sans"/>
                            </a:rPr>
                            <a:t> 7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Cambria Math"/>
                              <a:ea typeface="Cambria Math"/>
                              <a:cs typeface="Gill Sans"/>
                            </a:rPr>
                            <a:t>72 ÷ 3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658881219"/>
                      </a:ext>
                    </a:extLst>
                  </a:tr>
                  <a:tr h="291211">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10"/>
                          <a:stretch>
                            <a:fillRect l="-20522" t="-483333" b="-6250"/>
                          </a:stretch>
                        </a:blipFill>
                      </a:tcPr>
                    </a:tc>
                    <a:extLst>
                      <a:ext uri="{0D108BD9-81ED-4DB2-BD59-A6C34878D82A}">
                        <a16:rowId xmlns="" xmlns:a16="http://schemas.microsoft.com/office/drawing/2014/main"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4" name="Table 23">
                <a:extLst>
                  <a:ext uri="{FF2B5EF4-FFF2-40B4-BE49-F238E27FC236}">
                    <a16:creationId xmlns:a16="http://schemas.microsoft.com/office/drawing/2014/main" id="{FD303542-7540-734A-BB06-D458E1734ED9}"/>
                  </a:ext>
                </a:extLst>
              </p:cNvPr>
              <p:cNvGraphicFramePr>
                <a:graphicFrameLocks noGrp="1"/>
              </p:cNvGraphicFramePr>
              <p:nvPr>
                <p:extLst>
                  <p:ext uri="{D42A27DB-BD31-4B8C-83A1-F6EECF244321}">
                    <p14:modId xmlns:p14="http://schemas.microsoft.com/office/powerpoint/2010/main" val="4134307148"/>
                  </p:ext>
                </p:extLst>
              </p:nvPr>
            </p:nvGraphicFramePr>
            <p:xfrm>
              <a:off x="2728591" y="4702914"/>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5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38 +</a:t>
                          </a:r>
                          <a:r>
                            <a:rPr lang="en-GB" sz="1050" b="0" i="0" baseline="0" dirty="0">
                              <a:latin typeface="Gill Sans" panose="020B0502020104020203" pitchFamily="34" charset="-79"/>
                              <a:cs typeface="Gill Sans"/>
                            </a:rPr>
                            <a:t> 59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12 x</a:t>
                          </a:r>
                          <a:r>
                            <a:rPr lang="en-GB" sz="1050" b="0" i="0" baseline="0" dirty="0">
                              <a:latin typeface="Gill Sans" panose="020B0502020104020203" pitchFamily="34" charset="-79"/>
                              <a:cs typeface="Gill Sans"/>
                            </a:rPr>
                            <a:t> 7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Cambria Math"/>
                              <a:ea typeface="Cambria Math"/>
                              <a:cs typeface="Gill Sans"/>
                            </a:rPr>
                            <a:t>72 ÷ 3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sz="700" b="0" i="1" smtClean="0">
                                        <a:latin typeface="Cambria Math" panose="02040503050406030204" pitchFamily="18" charset="0"/>
                                        <a:cs typeface="Gill Sans"/>
                                      </a:rPr>
                                    </m:ctrlPr>
                                  </m:fPr>
                                  <m:num>
                                    <m:r>
                                      <a:rPr lang="en-GB" sz="700" b="0" i="1" smtClean="0">
                                        <a:latin typeface="Cambria Math"/>
                                        <a:cs typeface="Gill Sans"/>
                                      </a:rPr>
                                      <m:t>3</m:t>
                                    </m:r>
                                  </m:num>
                                  <m:den>
                                    <m:r>
                                      <a:rPr lang="en-GB" sz="700" b="0" i="1" smtClean="0">
                                        <a:latin typeface="Cambria Math"/>
                                        <a:cs typeface="Gill Sans"/>
                                      </a:rPr>
                                      <m:t>4</m:t>
                                    </m:r>
                                  </m:den>
                                </m:f>
                                <m:r>
                                  <a:rPr lang="en-GB" sz="700" b="0" i="1" smtClean="0">
                                    <a:latin typeface="Cambria Math"/>
                                    <a:cs typeface="Gill Sans"/>
                                  </a:rPr>
                                  <m:t> </m:t>
                                </m:r>
                                <m:r>
                                  <a:rPr lang="en-GB" sz="700" b="0" i="1" smtClean="0">
                                    <a:latin typeface="Cambria Math"/>
                                    <a:cs typeface="Gill Sans"/>
                                  </a:rPr>
                                  <m:t>𝑜𝑓</m:t>
                                </m:r>
                                <m:r>
                                  <a:rPr lang="en-GB" sz="700" b="0" i="1" smtClean="0">
                                    <a:latin typeface="Cambria Math"/>
                                    <a:cs typeface="Gill Sans"/>
                                  </a:rPr>
                                  <m:t> 36= </m:t>
                                </m:r>
                              </m:oMath>
                            </m:oMathPara>
                          </a14:m>
                          <a:endParaRPr lang="en-GB" sz="70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4" name="Table 23">
                <a:extLst>
                  <a:ext uri="{FF2B5EF4-FFF2-40B4-BE49-F238E27FC236}">
                    <a16:creationId xmlns="" xmlns:a16="http://schemas.microsoft.com/office/drawing/2014/main" xmlns:a14="http://schemas.microsoft.com/office/drawing/2010/main" id="{FD303542-7540-734A-BB06-D458E1734ED9}"/>
                  </a:ext>
                </a:extLst>
              </p:cNvPr>
              <p:cNvGraphicFramePr>
                <a:graphicFrameLocks noGrp="1"/>
              </p:cNvGraphicFramePr>
              <p:nvPr>
                <p:extLst>
                  <p:ext uri="{D42A27DB-BD31-4B8C-83A1-F6EECF244321}">
                    <p14:modId xmlns:p14="http://schemas.microsoft.com/office/powerpoint/2010/main" val="4134307148"/>
                  </p:ext>
                </p:extLst>
              </p:nvPr>
            </p:nvGraphicFramePr>
            <p:xfrm>
              <a:off x="2728591" y="4702914"/>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 xmlns:a16="http://schemas.microsoft.com/office/drawing/2014/main" xmlns:a14="http://schemas.microsoft.com/office/drawing/2010/main" val="981343791"/>
                        </a:ext>
                      </a:extLst>
                    </a:gridCol>
                    <a:gridCol w="1633983">
                      <a:extLst>
                        <a:ext uri="{9D8B030D-6E8A-4147-A177-3AD203B41FA5}">
                          <a16:colId xmlns="" xmlns:a16="http://schemas.microsoft.com/office/drawing/2014/main"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a:t>
                          </a:r>
                          <a:r>
                            <a:rPr lang="en-GB" sz="1400" b="1" i="0" dirty="0" smtClean="0">
                              <a:ln w="3175">
                                <a:solidFill>
                                  <a:sysClr val="windowText" lastClr="000000"/>
                                </a:solidFill>
                              </a:ln>
                              <a:solidFill>
                                <a:srgbClr val="00B050"/>
                              </a:solidFill>
                              <a:latin typeface="Gill Sans" panose="020B0502020104020203" pitchFamily="34" charset="-79"/>
                              <a:cs typeface="Gill Sans" panose="020B0502020104020203" pitchFamily="34" charset="-79"/>
                            </a:rPr>
                            <a:t>5 </a:t>
                          </a: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 xmlns:a16="http://schemas.microsoft.com/office/drawing/2014/main"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38 +</a:t>
                          </a:r>
                          <a:r>
                            <a:rPr lang="en-GB" sz="1050" b="0" i="0" baseline="0" dirty="0" smtClean="0">
                              <a:latin typeface="Gill Sans" panose="020B0502020104020203" pitchFamily="34" charset="-79"/>
                              <a:cs typeface="Gill Sans"/>
                            </a:rPr>
                            <a:t> 59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12 x</a:t>
                          </a:r>
                          <a:r>
                            <a:rPr lang="en-GB" sz="1050" b="0" i="0" baseline="0" dirty="0" smtClean="0">
                              <a:latin typeface="Gill Sans" panose="020B0502020104020203" pitchFamily="34" charset="-79"/>
                              <a:cs typeface="Gill Sans"/>
                            </a:rPr>
                            <a:t> 7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Cambria Math"/>
                              <a:ea typeface="Cambria Math"/>
                              <a:cs typeface="Gill Sans"/>
                            </a:rPr>
                            <a:t>72 ÷ 3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658881219"/>
                      </a:ext>
                    </a:extLst>
                  </a:tr>
                  <a:tr h="291211">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11"/>
                          <a:stretch>
                            <a:fillRect l="-20522" t="-483333" b="-6250"/>
                          </a:stretch>
                        </a:blipFill>
                      </a:tcPr>
                    </a:tc>
                    <a:extLst>
                      <a:ext uri="{0D108BD9-81ED-4DB2-BD59-A6C34878D82A}">
                        <a16:rowId xmlns="" xmlns:a16="http://schemas.microsoft.com/office/drawing/2014/main"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5" name="Table 24">
                <a:extLst>
                  <a:ext uri="{FF2B5EF4-FFF2-40B4-BE49-F238E27FC236}">
                    <a16:creationId xmlns:a16="http://schemas.microsoft.com/office/drawing/2014/main" id="{6593BC1E-2B58-6349-83D3-7CE25E8F5B19}"/>
                  </a:ext>
                </a:extLst>
              </p:cNvPr>
              <p:cNvGraphicFramePr>
                <a:graphicFrameLocks noGrp="1"/>
              </p:cNvGraphicFramePr>
              <p:nvPr>
                <p:extLst>
                  <p:ext uri="{D42A27DB-BD31-4B8C-83A1-F6EECF244321}">
                    <p14:modId xmlns:p14="http://schemas.microsoft.com/office/powerpoint/2010/main" val="883028706"/>
                  </p:ext>
                </p:extLst>
              </p:nvPr>
            </p:nvGraphicFramePr>
            <p:xfrm>
              <a:off x="5212755" y="4702914"/>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5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38 +</a:t>
                          </a:r>
                          <a:r>
                            <a:rPr lang="en-GB" sz="1050" b="0" i="0" baseline="0" dirty="0">
                              <a:latin typeface="Gill Sans" panose="020B0502020104020203" pitchFamily="34" charset="-79"/>
                              <a:cs typeface="Gill Sans"/>
                            </a:rPr>
                            <a:t> 59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12 x</a:t>
                          </a:r>
                          <a:r>
                            <a:rPr lang="en-GB" sz="1050" b="0" i="0" baseline="0" dirty="0">
                              <a:latin typeface="Gill Sans" panose="020B0502020104020203" pitchFamily="34" charset="-79"/>
                              <a:cs typeface="Gill Sans"/>
                            </a:rPr>
                            <a:t> 7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Cambria Math"/>
                              <a:ea typeface="Cambria Math"/>
                              <a:cs typeface="Gill Sans"/>
                            </a:rPr>
                            <a:t>72 ÷ 3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sz="700" b="0" i="1" smtClean="0">
                                        <a:latin typeface="Cambria Math" panose="02040503050406030204" pitchFamily="18" charset="0"/>
                                        <a:cs typeface="Gill Sans"/>
                                      </a:rPr>
                                    </m:ctrlPr>
                                  </m:fPr>
                                  <m:num>
                                    <m:r>
                                      <a:rPr lang="en-GB" sz="700" b="0" i="1" smtClean="0">
                                        <a:latin typeface="Cambria Math"/>
                                        <a:cs typeface="Gill Sans"/>
                                      </a:rPr>
                                      <m:t>3</m:t>
                                    </m:r>
                                  </m:num>
                                  <m:den>
                                    <m:r>
                                      <a:rPr lang="en-GB" sz="700" b="0" i="1" smtClean="0">
                                        <a:latin typeface="Cambria Math"/>
                                        <a:cs typeface="Gill Sans"/>
                                      </a:rPr>
                                      <m:t>4</m:t>
                                    </m:r>
                                  </m:den>
                                </m:f>
                                <m:r>
                                  <a:rPr lang="en-GB" sz="700" b="0" i="1" smtClean="0">
                                    <a:latin typeface="Cambria Math"/>
                                    <a:cs typeface="Gill Sans"/>
                                  </a:rPr>
                                  <m:t> </m:t>
                                </m:r>
                                <m:r>
                                  <a:rPr lang="en-GB" sz="700" b="0" i="1" smtClean="0">
                                    <a:latin typeface="Cambria Math"/>
                                    <a:cs typeface="Gill Sans"/>
                                  </a:rPr>
                                  <m:t>𝑜𝑓</m:t>
                                </m:r>
                                <m:r>
                                  <a:rPr lang="en-GB" sz="700" b="0" i="1" smtClean="0">
                                    <a:latin typeface="Cambria Math"/>
                                    <a:cs typeface="Gill Sans"/>
                                  </a:rPr>
                                  <m:t> 36= </m:t>
                                </m:r>
                              </m:oMath>
                            </m:oMathPara>
                          </a14:m>
                          <a:endParaRPr lang="en-GB" sz="70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5" name="Table 24">
                <a:extLst>
                  <a:ext uri="{FF2B5EF4-FFF2-40B4-BE49-F238E27FC236}">
                    <a16:creationId xmlns="" xmlns:a16="http://schemas.microsoft.com/office/drawing/2014/main" xmlns:a14="http://schemas.microsoft.com/office/drawing/2010/main" id="{6593BC1E-2B58-6349-83D3-7CE25E8F5B19}"/>
                  </a:ext>
                </a:extLst>
              </p:cNvPr>
              <p:cNvGraphicFramePr>
                <a:graphicFrameLocks noGrp="1"/>
              </p:cNvGraphicFramePr>
              <p:nvPr>
                <p:extLst>
                  <p:ext uri="{D42A27DB-BD31-4B8C-83A1-F6EECF244321}">
                    <p14:modId xmlns:p14="http://schemas.microsoft.com/office/powerpoint/2010/main" val="883028706"/>
                  </p:ext>
                </p:extLst>
              </p:nvPr>
            </p:nvGraphicFramePr>
            <p:xfrm>
              <a:off x="5212755" y="4702914"/>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 xmlns:a16="http://schemas.microsoft.com/office/drawing/2014/main" xmlns:a14="http://schemas.microsoft.com/office/drawing/2010/main" val="981343791"/>
                        </a:ext>
                      </a:extLst>
                    </a:gridCol>
                    <a:gridCol w="1633983">
                      <a:extLst>
                        <a:ext uri="{9D8B030D-6E8A-4147-A177-3AD203B41FA5}">
                          <a16:colId xmlns="" xmlns:a16="http://schemas.microsoft.com/office/drawing/2014/main"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a:t>
                          </a:r>
                          <a:r>
                            <a:rPr lang="en-GB" sz="1400" b="1" i="0" dirty="0" smtClean="0">
                              <a:ln w="3175">
                                <a:solidFill>
                                  <a:sysClr val="windowText" lastClr="000000"/>
                                </a:solidFill>
                              </a:ln>
                              <a:solidFill>
                                <a:srgbClr val="00B050"/>
                              </a:solidFill>
                              <a:latin typeface="Gill Sans" panose="020B0502020104020203" pitchFamily="34" charset="-79"/>
                              <a:cs typeface="Gill Sans" panose="020B0502020104020203" pitchFamily="34" charset="-79"/>
                            </a:rPr>
                            <a:t>5 </a:t>
                          </a: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 xmlns:a16="http://schemas.microsoft.com/office/drawing/2014/main"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38 +</a:t>
                          </a:r>
                          <a:r>
                            <a:rPr lang="en-GB" sz="1050" b="0" i="0" baseline="0" dirty="0" smtClean="0">
                              <a:latin typeface="Gill Sans" panose="020B0502020104020203" pitchFamily="34" charset="-79"/>
                              <a:cs typeface="Gill Sans"/>
                            </a:rPr>
                            <a:t> 59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12 x</a:t>
                          </a:r>
                          <a:r>
                            <a:rPr lang="en-GB" sz="1050" b="0" i="0" baseline="0" dirty="0" smtClean="0">
                              <a:latin typeface="Gill Sans" panose="020B0502020104020203" pitchFamily="34" charset="-79"/>
                              <a:cs typeface="Gill Sans"/>
                            </a:rPr>
                            <a:t> 7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Cambria Math"/>
                              <a:ea typeface="Cambria Math"/>
                              <a:cs typeface="Gill Sans"/>
                            </a:rPr>
                            <a:t>72 ÷ 3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658881219"/>
                      </a:ext>
                    </a:extLst>
                  </a:tr>
                  <a:tr h="291211">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12"/>
                          <a:stretch>
                            <a:fillRect l="-20149" t="-483333" r="-373" b="-6250"/>
                          </a:stretch>
                        </a:blipFill>
                      </a:tcPr>
                    </a:tc>
                    <a:extLst>
                      <a:ext uri="{0D108BD9-81ED-4DB2-BD59-A6C34878D82A}">
                        <a16:rowId xmlns="" xmlns:a16="http://schemas.microsoft.com/office/drawing/2014/main" xmlns:a14="http://schemas.microsoft.com/office/drawing/2010/main" val="197976903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6" name="Table 25">
                <a:extLst>
                  <a:ext uri="{FF2B5EF4-FFF2-40B4-BE49-F238E27FC236}">
                    <a16:creationId xmlns:a16="http://schemas.microsoft.com/office/drawing/2014/main" id="{EE24CE50-3480-634F-8B53-EDC5F95DE676}"/>
                  </a:ext>
                </a:extLst>
              </p:cNvPr>
              <p:cNvGraphicFramePr>
                <a:graphicFrameLocks noGrp="1"/>
              </p:cNvGraphicFramePr>
              <p:nvPr>
                <p:extLst>
                  <p:ext uri="{D42A27DB-BD31-4B8C-83A1-F6EECF244321}">
                    <p14:modId xmlns:p14="http://schemas.microsoft.com/office/powerpoint/2010/main" val="3851917149"/>
                  </p:ext>
                </p:extLst>
              </p:nvPr>
            </p:nvGraphicFramePr>
            <p:xfrm>
              <a:off x="7644716" y="4702914"/>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a16="http://schemas.microsoft.com/office/drawing/2014/main" val="981343791"/>
                        </a:ext>
                      </a:extLst>
                    </a:gridCol>
                    <a:gridCol w="1633983">
                      <a:extLst>
                        <a:ext uri="{9D8B030D-6E8A-4147-A177-3AD203B41FA5}">
                          <a16:colId xmlns:a16="http://schemas.microsoft.com/office/drawing/2014/main" val="1457037782"/>
                        </a:ext>
                      </a:extLst>
                    </a:gridCol>
                  </a:tblGrid>
                  <a:tr h="228527">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5 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 38 +</a:t>
                          </a:r>
                          <a:r>
                            <a:rPr lang="en-GB" sz="1050" b="0" i="0" baseline="0" dirty="0">
                              <a:latin typeface="Gill Sans" panose="020B0502020104020203" pitchFamily="34" charset="-79"/>
                              <a:cs typeface="Gill Sans"/>
                            </a:rPr>
                            <a:t> 59</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Gill Sans" panose="020B0502020104020203" pitchFamily="34" charset="-79"/>
                              <a:cs typeface="Gill Sans"/>
                            </a:rPr>
                            <a:t>12 x</a:t>
                          </a:r>
                          <a:r>
                            <a:rPr lang="en-GB" sz="1050" b="0" i="0" baseline="0" dirty="0">
                              <a:latin typeface="Gill Sans" panose="020B0502020104020203" pitchFamily="34" charset="-79"/>
                              <a:cs typeface="Gill Sans"/>
                            </a:rPr>
                            <a:t> 7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a:latin typeface="Cambria Math"/>
                              <a:ea typeface="Cambria Math"/>
                              <a:cs typeface="Gill Sans"/>
                            </a:rPr>
                            <a:t>72 ÷ 3 =</a:t>
                          </a:r>
                          <a:endParaRPr lang="en-GB" sz="105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58881219"/>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sz="700" b="0" i="1" smtClean="0">
                                        <a:latin typeface="Cambria Math" panose="02040503050406030204" pitchFamily="18" charset="0"/>
                                        <a:cs typeface="Gill Sans"/>
                                      </a:rPr>
                                    </m:ctrlPr>
                                  </m:fPr>
                                  <m:num>
                                    <m:r>
                                      <a:rPr lang="en-GB" sz="700" b="0" i="1" smtClean="0">
                                        <a:latin typeface="Cambria Math"/>
                                        <a:cs typeface="Gill Sans"/>
                                      </a:rPr>
                                      <m:t>3</m:t>
                                    </m:r>
                                  </m:num>
                                  <m:den>
                                    <m:r>
                                      <a:rPr lang="en-GB" sz="700" b="0" i="1" smtClean="0">
                                        <a:latin typeface="Cambria Math"/>
                                        <a:cs typeface="Gill Sans"/>
                                      </a:rPr>
                                      <m:t>4</m:t>
                                    </m:r>
                                  </m:den>
                                </m:f>
                                <m:r>
                                  <a:rPr lang="en-GB" sz="700" b="0" i="1" smtClean="0">
                                    <a:latin typeface="Cambria Math"/>
                                    <a:cs typeface="Gill Sans"/>
                                  </a:rPr>
                                  <m:t> </m:t>
                                </m:r>
                                <m:r>
                                  <a:rPr lang="en-GB" sz="700" b="0" i="1" smtClean="0">
                                    <a:latin typeface="Cambria Math"/>
                                    <a:cs typeface="Gill Sans"/>
                                  </a:rPr>
                                  <m:t>𝑜𝑓</m:t>
                                </m:r>
                                <m:r>
                                  <a:rPr lang="en-GB" sz="700" b="0" i="1" smtClean="0">
                                    <a:latin typeface="Cambria Math"/>
                                    <a:cs typeface="Gill Sans"/>
                                  </a:rPr>
                                  <m:t> 36= </m:t>
                                </m:r>
                              </m:oMath>
                            </m:oMathPara>
                          </a14:m>
                          <a:endParaRPr lang="en-GB" sz="700" b="0" i="0" dirty="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79769031"/>
                      </a:ext>
                    </a:extLst>
                  </a:tr>
                </a:tbl>
              </a:graphicData>
            </a:graphic>
          </p:graphicFrame>
        </mc:Choice>
        <mc:Fallback xmlns="">
          <p:graphicFrame>
            <p:nvGraphicFramePr>
              <p:cNvPr id="26" name="Table 25">
                <a:extLst>
                  <a:ext uri="{FF2B5EF4-FFF2-40B4-BE49-F238E27FC236}">
                    <a16:creationId xmlns="" xmlns:a16="http://schemas.microsoft.com/office/drawing/2014/main" xmlns:a14="http://schemas.microsoft.com/office/drawing/2010/main" id="{EE24CE50-3480-634F-8B53-EDC5F95DE676}"/>
                  </a:ext>
                </a:extLst>
              </p:cNvPr>
              <p:cNvGraphicFramePr>
                <a:graphicFrameLocks noGrp="1"/>
              </p:cNvGraphicFramePr>
              <p:nvPr>
                <p:extLst>
                  <p:ext uri="{D42A27DB-BD31-4B8C-83A1-F6EECF244321}">
                    <p14:modId xmlns:p14="http://schemas.microsoft.com/office/powerpoint/2010/main" val="3851917149"/>
                  </p:ext>
                </p:extLst>
              </p:nvPr>
            </p:nvGraphicFramePr>
            <p:xfrm>
              <a:off x="7644716" y="4702914"/>
              <a:ext cx="1964656" cy="1692939"/>
            </p:xfrm>
            <a:graphic>
              <a:graphicData uri="http://schemas.openxmlformats.org/drawingml/2006/table">
                <a:tbl>
                  <a:tblPr firstRow="1" bandRow="1">
                    <a:tableStyleId>{5940675A-B579-460E-94D1-54222C63F5DA}</a:tableStyleId>
                  </a:tblPr>
                  <a:tblGrid>
                    <a:gridCol w="330673">
                      <a:extLst>
                        <a:ext uri="{9D8B030D-6E8A-4147-A177-3AD203B41FA5}">
                          <a16:colId xmlns="" xmlns:a16="http://schemas.microsoft.com/office/drawing/2014/main" xmlns:a14="http://schemas.microsoft.com/office/drawing/2010/main" val="981343791"/>
                        </a:ext>
                      </a:extLst>
                    </a:gridCol>
                    <a:gridCol w="1633983">
                      <a:extLst>
                        <a:ext uri="{9D8B030D-6E8A-4147-A177-3AD203B41FA5}">
                          <a16:colId xmlns="" xmlns:a16="http://schemas.microsoft.com/office/drawing/2014/main" xmlns:a14="http://schemas.microsoft.com/office/drawing/2010/main" val="1457037782"/>
                        </a:ext>
                      </a:extLst>
                    </a:gridCol>
                  </a:tblGrid>
                  <a:tr h="304800">
                    <a:tc gridSpan="2">
                      <a:txBody>
                        <a:bodyPr/>
                        <a:lstStyle/>
                        <a:p>
                          <a:pPr algn="ct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Day </a:t>
                          </a:r>
                          <a:r>
                            <a:rPr lang="en-GB" sz="1400" b="1" i="0" dirty="0" smtClean="0">
                              <a:ln w="3175">
                                <a:solidFill>
                                  <a:sysClr val="windowText" lastClr="000000"/>
                                </a:solidFill>
                              </a:ln>
                              <a:solidFill>
                                <a:srgbClr val="00B050"/>
                              </a:solidFill>
                              <a:latin typeface="Gill Sans" panose="020B0502020104020203" pitchFamily="34" charset="-79"/>
                              <a:cs typeface="Gill Sans" panose="020B0502020104020203" pitchFamily="34" charset="-79"/>
                            </a:rPr>
                            <a:t>5 </a:t>
                          </a:r>
                          <a:r>
                            <a:rPr lang="en-GB" sz="1400" b="1" i="0" dirty="0">
                              <a:ln w="3175">
                                <a:solidFill>
                                  <a:sysClr val="windowText" lastClr="000000"/>
                                </a:solidFill>
                              </a:ln>
                              <a:solidFill>
                                <a:srgbClr val="00B050"/>
                              </a:solidFill>
                              <a:latin typeface="Gill Sans" panose="020B0502020104020203" pitchFamily="34" charset="-79"/>
                              <a:cs typeface="Gill Sans" panose="020B0502020104020203" pitchFamily="34" charset="-79"/>
                            </a:rPr>
                            <a:t>Fluent Five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GB" dirty="0"/>
                        </a:p>
                      </a:txBody>
                      <a:tcPr/>
                    </a:tc>
                    <a:extLst>
                      <a:ext uri="{0D108BD9-81ED-4DB2-BD59-A6C34878D82A}">
                        <a16:rowId xmlns="" xmlns:a16="http://schemas.microsoft.com/office/drawing/2014/main" xmlns:a14="http://schemas.microsoft.com/office/drawing/2010/main" val="2944833386"/>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 38 +</a:t>
                          </a:r>
                          <a:r>
                            <a:rPr lang="en-GB" sz="1050" b="0" i="0" baseline="0" dirty="0" smtClean="0">
                              <a:latin typeface="Gill Sans" panose="020B0502020104020203" pitchFamily="34" charset="-79"/>
                              <a:cs typeface="Gill Sans"/>
                            </a:rPr>
                            <a:t> 59</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00946375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8140 – 3462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080879104"/>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Gill Sans" panose="020B0502020104020203" pitchFamily="34" charset="-79"/>
                              <a:cs typeface="Gill Sans"/>
                            </a:rPr>
                            <a:t>12 x</a:t>
                          </a:r>
                          <a:r>
                            <a:rPr lang="en-GB" sz="1050" b="0" i="0" baseline="0" dirty="0" smtClean="0">
                              <a:latin typeface="Gill Sans" panose="020B0502020104020203" pitchFamily="34" charset="-79"/>
                              <a:cs typeface="Gill Sans"/>
                            </a:rPr>
                            <a:t> 7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53679227"/>
                      </a:ext>
                    </a:extLst>
                  </a:tr>
                  <a:tr h="274232">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4</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50" b="0" i="0" dirty="0" smtClean="0">
                              <a:latin typeface="Cambria Math"/>
                              <a:ea typeface="Cambria Math"/>
                              <a:cs typeface="Gill Sans"/>
                            </a:rPr>
                            <a:t>72 ÷ 3 =</a:t>
                          </a:r>
                          <a:endParaRPr lang="en-GB" sz="1050" b="0" i="0" dirty="0" smtClean="0">
                            <a:latin typeface="Gill Sans" panose="020B0502020104020203" pitchFamily="34" charset="-79"/>
                            <a:cs typeface="Gill San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658881219"/>
                      </a:ext>
                    </a:extLst>
                  </a:tr>
                  <a:tr h="291211">
                    <a:tc>
                      <a:txBody>
                        <a:bodyPr/>
                        <a:lstStyle/>
                        <a:p>
                          <a:pPr algn="ctr"/>
                          <a:r>
                            <a:rPr lang="en-GB" sz="1050" b="0" i="0" dirty="0">
                              <a:solidFill>
                                <a:schemeClr val="tx1"/>
                              </a:solidFill>
                              <a:latin typeface="Gill Sans" panose="020B0502020104020203" pitchFamily="34" charset="-79"/>
                              <a:cs typeface="Gill Sans" panose="020B0502020104020203" pitchFamily="34" charset="-79"/>
                            </a:rPr>
                            <a:t>5</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blipFill rotWithShape="1">
                          <a:blip r:embed="rId13"/>
                          <a:stretch>
                            <a:fillRect l="-20149" t="-483333" r="-373" b="-6250"/>
                          </a:stretch>
                        </a:blipFill>
                      </a:tcPr>
                    </a:tc>
                    <a:extLst>
                      <a:ext uri="{0D108BD9-81ED-4DB2-BD59-A6C34878D82A}">
                        <a16:rowId xmlns="" xmlns:a16="http://schemas.microsoft.com/office/drawing/2014/main" xmlns:a14="http://schemas.microsoft.com/office/drawing/2010/main" val="1979769031"/>
                      </a:ext>
                    </a:extLst>
                  </a:tr>
                </a:tbl>
              </a:graphicData>
            </a:graphic>
          </p:graphicFrame>
        </mc:Fallback>
      </mc:AlternateContent>
    </p:spTree>
    <p:extLst>
      <p:ext uri="{BB962C8B-B14F-4D97-AF65-F5344CB8AC3E}">
        <p14:creationId xmlns:p14="http://schemas.microsoft.com/office/powerpoint/2010/main" val="1057379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11F15E-CF86-094A-8FD8-E4466001D366}"/>
              </a:ext>
            </a:extLst>
          </p:cNvPr>
          <p:cNvSpPr/>
          <p:nvPr/>
        </p:nvSpPr>
        <p:spPr>
          <a:xfrm>
            <a:off x="1527688" y="666705"/>
            <a:ext cx="6850623" cy="5524589"/>
          </a:xfrm>
          <a:prstGeom prst="rect">
            <a:avLst/>
          </a:prstGeom>
          <a:noFill/>
        </p:spPr>
        <p:txBody>
          <a:bodyPr wrap="square" lIns="91440" tIns="45720" rIns="91440" bIns="45720">
            <a:spAutoFit/>
          </a:bodyPr>
          <a:lstStyle/>
          <a:p>
            <a:pPr algn="ctr"/>
            <a:r>
              <a:rPr lang="en-GB" sz="11500" b="1" dirty="0">
                <a:ln w="0"/>
                <a:solidFill>
                  <a:srgbClr val="FF0000"/>
                </a:solidFill>
                <a:effectLst>
                  <a:outerShdw blurRad="38100" dist="19050" dir="2700000" algn="tl" rotWithShape="0">
                    <a:schemeClr val="dk1">
                      <a:alpha val="40000"/>
                    </a:schemeClr>
                  </a:outerShdw>
                </a:effectLst>
                <a:latin typeface="Gill Sans MT" panose="020B0502020104020203" pitchFamily="34" charset="77"/>
              </a:rPr>
              <a:t>Autumn</a:t>
            </a:r>
          </a:p>
          <a:p>
            <a:pPr algn="ctr"/>
            <a:r>
              <a:rPr lang="en-GB" sz="11500" b="1" cap="none" spc="0" dirty="0">
                <a:ln w="0"/>
                <a:solidFill>
                  <a:schemeClr val="tx1"/>
                </a:solidFill>
                <a:effectLst>
                  <a:outerShdw blurRad="38100" dist="19050" dir="2700000" algn="tl" rotWithShape="0">
                    <a:schemeClr val="dk1">
                      <a:alpha val="40000"/>
                    </a:schemeClr>
                  </a:outerShdw>
                </a:effectLst>
                <a:latin typeface="Gill Sans MT" panose="020B0502020104020203" pitchFamily="34" charset="77"/>
              </a:rPr>
              <a:t>Year 5</a:t>
            </a:r>
          </a:p>
          <a:p>
            <a:pPr algn="ctr"/>
            <a:r>
              <a:rPr lang="en-GB" sz="11500" b="1" dirty="0">
                <a:ln w="0"/>
                <a:solidFill>
                  <a:srgbClr val="FF0000"/>
                </a:solidFill>
                <a:effectLst>
                  <a:outerShdw blurRad="38100" dist="19050" dir="2700000" algn="tl" rotWithShape="0">
                    <a:schemeClr val="dk1">
                      <a:alpha val="40000"/>
                    </a:schemeClr>
                  </a:outerShdw>
                </a:effectLst>
                <a:latin typeface="Gill Sans MT" panose="020B0502020104020203" pitchFamily="34" charset="77"/>
              </a:rPr>
              <a:t>Answers</a:t>
            </a:r>
            <a:endParaRPr lang="en-GB" sz="11500" b="1" cap="none" spc="0" dirty="0">
              <a:ln w="0"/>
              <a:solidFill>
                <a:srgbClr val="FF0000"/>
              </a:solidFill>
              <a:effectLst>
                <a:outerShdw blurRad="38100" dist="19050" dir="2700000" algn="tl" rotWithShape="0">
                  <a:schemeClr val="dk1">
                    <a:alpha val="40000"/>
                  </a:schemeClr>
                </a:outerShdw>
              </a:effectLst>
              <a:latin typeface="Gill Sans MT" panose="020B0502020104020203" pitchFamily="34" charset="77"/>
            </a:endParaRPr>
          </a:p>
          <a:p>
            <a:pPr algn="ctr"/>
            <a:endParaRPr lang="en-GB" sz="800" b="1" dirty="0">
              <a:ln w="0"/>
              <a:effectLst>
                <a:outerShdw blurRad="38100" dist="19050" dir="2700000" algn="tl" rotWithShape="0">
                  <a:schemeClr val="dk1">
                    <a:alpha val="40000"/>
                  </a:schemeClr>
                </a:outerShdw>
              </a:effectLst>
              <a:latin typeface="Gill Sans MT" panose="020B0502020104020203" pitchFamily="34" charset="77"/>
            </a:endParaRPr>
          </a:p>
        </p:txBody>
      </p:sp>
    </p:spTree>
    <p:extLst>
      <p:ext uri="{BB962C8B-B14F-4D97-AF65-F5344CB8AC3E}">
        <p14:creationId xmlns:p14="http://schemas.microsoft.com/office/powerpoint/2010/main" val="342480024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7083</TotalTime>
  <Words>2275</Words>
  <Application>Microsoft Macintosh PowerPoint</Application>
  <PresentationFormat>A4 Paper (210x297 mm)</PresentationFormat>
  <Paragraphs>732</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Calibri Light</vt:lpstr>
      <vt:lpstr>Cambria Math</vt:lpstr>
      <vt:lpstr>Gill Sans</vt:lpstr>
      <vt:lpstr>Gill Sans MT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vocabularyninja@yahoo.com</dc:creator>
  <cp:lastModifiedBy>Andrew Jennings</cp:lastModifiedBy>
  <cp:revision>144</cp:revision>
  <dcterms:created xsi:type="dcterms:W3CDTF">2020-05-16T10:55:18Z</dcterms:created>
  <dcterms:modified xsi:type="dcterms:W3CDTF">2021-08-10T07:40:09Z</dcterms:modified>
</cp:coreProperties>
</file>